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72" r:id="rId23"/>
    <p:sldId id="285" r:id="rId24"/>
    <p:sldId id="273" r:id="rId25"/>
    <p:sldId id="274" r:id="rId26"/>
    <p:sldId id="275" r:id="rId27"/>
  </p:sldIdLst>
  <p:sldSz cx="12192000" cy="6858000"/>
  <p:notesSz cx="6858000" cy="9144000"/>
  <p:embeddedFontLst>
    <p:embeddedFont>
      <p:font typeface="Roboto Condensed Light" panose="020B0604020202020204" charset="0"/>
      <p:regular r:id="rId29"/>
      <p:bold r:id="rId30"/>
      <p:italic r:id="rId31"/>
      <p:boldItalic r:id="rId32"/>
    </p:embeddedFont>
    <p:embeddedFont>
      <p:font typeface="Roboto Condensed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343" autoAdjust="0"/>
  </p:normalViewPr>
  <p:slideViewPr>
    <p:cSldViewPr snapToGrid="0">
      <p:cViewPr varScale="1">
        <p:scale>
          <a:sx n="73" d="100"/>
          <a:sy n="73" d="100"/>
        </p:scale>
        <p:origin x="59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888716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904095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0908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4837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233611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143038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11771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171305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87381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771721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Shape 2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914400" y="2130425"/>
            <a:ext cx="103632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5384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6197600" y="1600200"/>
            <a:ext cx="5384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963084" y="4406900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 rot="5400000">
            <a:off x="7285050" y="1828788"/>
            <a:ext cx="58515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 rot="5400000">
            <a:off x="1697050" y="-812812"/>
            <a:ext cx="5851500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 rot="5400000">
            <a:off x="3832950" y="-1623150"/>
            <a:ext cx="4526100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609600" y="273050"/>
            <a:ext cx="40112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4766733" y="273050"/>
            <a:ext cx="68156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609600" y="1435100"/>
            <a:ext cx="40112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lo el título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8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8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3"/>
          </p:nvPr>
        </p:nvSpPr>
        <p:spPr>
          <a:xfrm>
            <a:off x="6193367" y="1535113"/>
            <a:ext cx="53892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4"/>
          </p:nvPr>
        </p:nvSpPr>
        <p:spPr>
          <a:xfrm>
            <a:off x="6193367" y="2174875"/>
            <a:ext cx="53892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/>
        </p:nvSpPr>
        <p:spPr>
          <a:xfrm>
            <a:off x="84875" y="2207975"/>
            <a:ext cx="5347200" cy="1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Optical Character Recognition(OCR) for </a:t>
            </a:r>
            <a:endParaRPr sz="32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Collection</a:t>
            </a:r>
            <a:endParaRPr sz="3200" b="1" i="0" u="none" strike="noStrike" cap="non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85" name="Shape 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11891" y="983676"/>
            <a:ext cx="1259283" cy="13421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/>
          <p:nvPr/>
        </p:nvSpPr>
        <p:spPr>
          <a:xfrm>
            <a:off x="7718265" y="2903225"/>
            <a:ext cx="18465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Presented By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Shape 87"/>
          <p:cNvSpPr txBox="1"/>
          <p:nvPr/>
        </p:nvSpPr>
        <p:spPr>
          <a:xfrm>
            <a:off x="6220378" y="3392700"/>
            <a:ext cx="2403900" cy="8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Arnab Sen Sharma</a:t>
            </a:r>
            <a:endParaRPr sz="2000" b="1" i="0" u="none" strike="noStrike" cap="non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Reg : 2013331017</a:t>
            </a:r>
            <a:endParaRPr sz="2000" b="1" i="0" u="none" strike="noStrike" cap="non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i="0" u="none" strike="noStrike" cap="non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8" name="Shape 88"/>
          <p:cNvSpPr txBox="1"/>
          <p:nvPr/>
        </p:nvSpPr>
        <p:spPr>
          <a:xfrm>
            <a:off x="8608915" y="3416400"/>
            <a:ext cx="2403900" cy="8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Maruf Ahmed Mridul</a:t>
            </a:r>
            <a:endParaRPr sz="2000" b="1" i="0" u="none" strike="noStrike" cap="non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Reg : 2013331015</a:t>
            </a:r>
            <a:endParaRPr sz="2000" b="1" i="0" u="none" strike="noStrike" cap="non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i="0" u="none" strike="noStrike" cap="non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89" name="Shape 89"/>
          <p:cNvSpPr txBox="1"/>
          <p:nvPr/>
        </p:nvSpPr>
        <p:spPr>
          <a:xfrm>
            <a:off x="7404715" y="4272650"/>
            <a:ext cx="2298000" cy="15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Supervisor</a:t>
            </a:r>
            <a:endParaRPr sz="1800" b="1" i="0" u="none" strike="noStrike" cap="non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i="0" u="none" strike="noStrike" cap="non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Md Saiful Islam</a:t>
            </a:r>
            <a:endParaRPr sz="2000" b="1" i="0" u="none" strike="noStrike" cap="non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Assistant Professor</a:t>
            </a:r>
            <a:endParaRPr sz="2000" b="1" i="0" u="none" strike="noStrike" cap="non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90" name="Shape 90"/>
          <p:cNvSpPr txBox="1"/>
          <p:nvPr/>
        </p:nvSpPr>
        <p:spPr>
          <a:xfrm>
            <a:off x="6169468" y="5775050"/>
            <a:ext cx="4828200" cy="7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Department of </a:t>
            </a:r>
            <a:endParaRPr sz="2300" b="0" i="0" u="none" strike="noStrike" cap="non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Computer Science &amp; Engineering</a:t>
            </a: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" name="Shape 91"/>
          <p:cNvCxnSpPr/>
          <p:nvPr/>
        </p:nvCxnSpPr>
        <p:spPr>
          <a:xfrm rot="10800000" flipH="1">
            <a:off x="8608915" y="3526473"/>
            <a:ext cx="1800" cy="498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" name="Shape 92"/>
          <p:cNvSpPr/>
          <p:nvPr/>
        </p:nvSpPr>
        <p:spPr>
          <a:xfrm>
            <a:off x="13855" y="6614068"/>
            <a:ext cx="914400" cy="230077"/>
          </a:xfrm>
          <a:prstGeom prst="rect">
            <a:avLst/>
          </a:prstGeom>
          <a:solidFill>
            <a:srgbClr val="134560"/>
          </a:solidFill>
          <a:ln w="25400" cap="flat" cmpd="sng">
            <a:solidFill>
              <a:srgbClr val="1345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/>
        </p:nvSpPr>
        <p:spPr>
          <a:xfrm>
            <a:off x="1063800" y="2142125"/>
            <a:ext cx="7944000" cy="23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3200"/>
              <a:buFont typeface="Roboto Condensed"/>
              <a:buChar char="▰"/>
            </a:pP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32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Pixel Values</a:t>
            </a:r>
            <a:r>
              <a:rPr lang="en-US" sz="32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are the only feature</a:t>
            </a:r>
            <a:endParaRPr sz="320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marR="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3200"/>
              <a:buFont typeface="Roboto Condensed"/>
              <a:buChar char="▰"/>
            </a:pPr>
            <a:r>
              <a:rPr lang="en-US" sz="32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 X (28X28) feature vector </a:t>
            </a:r>
            <a:endParaRPr sz="320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marR="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48"/>
              </a:buClr>
              <a:buSzPts val="3200"/>
              <a:buFont typeface="Roboto Condensed"/>
              <a:buChar char="▰"/>
            </a:pPr>
            <a:r>
              <a:rPr lang="en-US" sz="32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Binarized pixel values (0 or 1)</a:t>
            </a:r>
            <a:endParaRPr sz="320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1" name="Shape 221"/>
          <p:cNvSpPr txBox="1"/>
          <p:nvPr/>
        </p:nvSpPr>
        <p:spPr>
          <a:xfrm>
            <a:off x="821575" y="753425"/>
            <a:ext cx="7708200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1C4587"/>
                </a:solidFill>
              </a:rPr>
              <a:t>FEATURE EXTRACTION</a:t>
            </a:r>
            <a:endParaRPr sz="3500" b="0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13855" y="6614068"/>
            <a:ext cx="914400" cy="230100"/>
          </a:xfrm>
          <a:prstGeom prst="rect">
            <a:avLst/>
          </a:prstGeom>
          <a:solidFill>
            <a:srgbClr val="134560"/>
          </a:solidFill>
          <a:ln w="25400" cap="flat" cmpd="sng">
            <a:solidFill>
              <a:srgbClr val="1345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11293192" y="6515196"/>
            <a:ext cx="80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2000" b="1" i="0" u="none" strike="noStrike" cap="non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/>
        </p:nvSpPr>
        <p:spPr>
          <a:xfrm>
            <a:off x="1140000" y="2446925"/>
            <a:ext cx="7944000" cy="23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3200"/>
              <a:buFont typeface="Roboto Condensed"/>
              <a:buChar char="▰"/>
            </a:pP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32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Space :</a:t>
            </a:r>
            <a:r>
              <a:rPr lang="en-US" sz="32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endParaRPr sz="320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13716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&lt; 20 white pixels</a:t>
            </a:r>
            <a:endParaRPr sz="320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1" indent="-431800" rtl="0">
              <a:spcBef>
                <a:spcPts val="0"/>
              </a:spcBef>
              <a:spcAft>
                <a:spcPts val="0"/>
              </a:spcAft>
              <a:buClr>
                <a:srgbClr val="263248"/>
              </a:buClr>
              <a:buSzPts val="3200"/>
              <a:buFont typeface="Roboto Condensed"/>
              <a:buChar char="▰"/>
            </a:pPr>
            <a:r>
              <a:rPr lang="en-US" sz="32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32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Dot :</a:t>
            </a:r>
            <a:r>
              <a:rPr lang="en-US" sz="32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</a:t>
            </a:r>
            <a:endParaRPr sz="320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137160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&gt; 20 and &lt; 50 white pixels</a:t>
            </a:r>
            <a:endParaRPr sz="320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9" name="Shape 229"/>
          <p:cNvSpPr txBox="1"/>
          <p:nvPr/>
        </p:nvSpPr>
        <p:spPr>
          <a:xfrm>
            <a:off x="821575" y="753425"/>
            <a:ext cx="9276300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1C4587"/>
                </a:solidFill>
              </a:rPr>
              <a:t>SOME PREDICTIONS FROM THIS STAGE </a:t>
            </a:r>
            <a:endParaRPr sz="3500" b="0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855" y="6614068"/>
            <a:ext cx="914400" cy="230100"/>
          </a:xfrm>
          <a:prstGeom prst="rect">
            <a:avLst/>
          </a:prstGeom>
          <a:solidFill>
            <a:srgbClr val="134560"/>
          </a:solidFill>
          <a:ln w="25400" cap="flat" cmpd="sng">
            <a:solidFill>
              <a:srgbClr val="1345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11293192" y="6515196"/>
            <a:ext cx="80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2000" b="1" i="0" u="none" strike="noStrike" cap="non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1063800" y="2142125"/>
            <a:ext cx="7944000" cy="3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/>
            <a:endParaRPr lang="en-US" sz="1200" dirty="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/>
            <a:endParaRPr lang="en-US" sz="1200" dirty="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1" indent="-431800">
              <a:buClr>
                <a:srgbClr val="263248"/>
              </a:buClr>
              <a:buSzPts val="3200"/>
              <a:buFont typeface="Roboto Condensed"/>
              <a:buChar char="▰"/>
            </a:pPr>
            <a:r>
              <a:rPr lang="en-US" sz="3200" b="1" dirty="0" smtClean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Online data</a:t>
            </a:r>
            <a:endParaRPr lang="en-US" sz="3200" b="1" dirty="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1" indent="-431800">
              <a:buClr>
                <a:srgbClr val="3D85C6"/>
              </a:buClr>
              <a:buSzPts val="3200"/>
              <a:buFont typeface="Roboto Condensed"/>
              <a:buChar char="▻"/>
            </a:pPr>
            <a:r>
              <a:rPr lang="en-US" sz="3200" dirty="0" err="1" smtClean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EMNIST</a:t>
            </a:r>
            <a:r>
              <a:rPr lang="en-US" sz="3200" dirty="0" smtClean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dataset for letters and digits</a:t>
            </a:r>
            <a:endParaRPr lang="en-US" sz="3200" dirty="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1" indent="-431800">
              <a:buClr>
                <a:srgbClr val="263248"/>
              </a:buClr>
              <a:buSzPts val="3200"/>
              <a:buFont typeface="Roboto Condensed"/>
              <a:buChar char="▻"/>
            </a:pPr>
            <a:r>
              <a:rPr lang="en-US" sz="3200" dirty="0" err="1" smtClean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A_Z</a:t>
            </a:r>
            <a:r>
              <a:rPr lang="en-US" sz="3200" dirty="0" smtClean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Handwritten alphabets from Kaggle</a:t>
            </a:r>
            <a:endParaRPr sz="3200" b="1" dirty="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 smtClean="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marR="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48"/>
              </a:buClr>
              <a:buSzPts val="3200"/>
              <a:buFont typeface="Roboto Condensed"/>
              <a:buChar char="▰"/>
            </a:pPr>
            <a:r>
              <a:rPr lang="en-US" sz="3200" b="1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Real time data</a:t>
            </a:r>
            <a:endParaRPr sz="3200" b="1" dirty="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1" indent="-431800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200"/>
              <a:buFont typeface="Roboto Condensed"/>
              <a:buChar char="▻"/>
            </a:pPr>
            <a:r>
              <a:rPr lang="en-US" sz="3200" dirty="0" smtClean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From 120 persons using our form</a:t>
            </a:r>
            <a:endParaRPr sz="3200" dirty="0" smtClean="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1" indent="-431800" rtl="0">
              <a:spcBef>
                <a:spcPts val="0"/>
              </a:spcBef>
              <a:spcAft>
                <a:spcPts val="0"/>
              </a:spcAft>
              <a:buClr>
                <a:srgbClr val="263248"/>
              </a:buClr>
              <a:buSzPts val="3200"/>
              <a:buFont typeface="Roboto Condensed"/>
              <a:buChar char="▻"/>
            </a:pPr>
            <a:r>
              <a:rPr lang="en-US" sz="3200" dirty="0" smtClean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Around </a:t>
            </a:r>
            <a:r>
              <a:rPr lang="en-US" sz="3200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700 characters </a:t>
            </a:r>
            <a:r>
              <a:rPr lang="en-US" sz="3200" dirty="0" smtClean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each</a:t>
            </a:r>
            <a:endParaRPr sz="3200" dirty="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37" name="Shape 237"/>
          <p:cNvSpPr txBox="1"/>
          <p:nvPr/>
        </p:nvSpPr>
        <p:spPr>
          <a:xfrm>
            <a:off x="821575" y="753425"/>
            <a:ext cx="7708200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1C4587"/>
                </a:solidFill>
              </a:rPr>
              <a:t>TRAINING AND TESTING DATASET </a:t>
            </a:r>
            <a:endParaRPr sz="3500" b="0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13855" y="6614068"/>
            <a:ext cx="914400" cy="230100"/>
          </a:xfrm>
          <a:prstGeom prst="rect">
            <a:avLst/>
          </a:prstGeom>
          <a:solidFill>
            <a:srgbClr val="134560"/>
          </a:solidFill>
          <a:ln w="25400" cap="flat" cmpd="sng">
            <a:solidFill>
              <a:srgbClr val="1345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Shape 239"/>
          <p:cNvSpPr/>
          <p:nvPr/>
        </p:nvSpPr>
        <p:spPr>
          <a:xfrm>
            <a:off x="11293192" y="6515196"/>
            <a:ext cx="80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2000" b="1" i="0" u="none" strike="noStrike" cap="non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1063800" y="1608725"/>
            <a:ext cx="7944000" cy="3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/>
            <a:endParaRPr lang="en-US" sz="1200" dirty="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/>
            <a:endParaRPr lang="en-US" sz="1200" dirty="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1" indent="-431800">
              <a:buClr>
                <a:srgbClr val="263248"/>
              </a:buClr>
              <a:buSzPts val="3200"/>
              <a:buFont typeface="Roboto Condensed"/>
              <a:buChar char="▰"/>
            </a:pPr>
            <a:r>
              <a:rPr lang="en-US" sz="3200" b="1" dirty="0" smtClean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Three models</a:t>
            </a:r>
            <a:endParaRPr lang="en-US" sz="3200" b="1" dirty="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1" indent="-431800">
              <a:buClr>
                <a:srgbClr val="3D85C6"/>
              </a:buClr>
              <a:buSzPts val="3200"/>
              <a:buFont typeface="Roboto Condensed"/>
              <a:buChar char="▻"/>
            </a:pPr>
            <a:r>
              <a:rPr lang="en-US" sz="3200" dirty="0" smtClean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A-Z English capital letters</a:t>
            </a:r>
            <a:endParaRPr lang="en-US" sz="3200" dirty="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1" indent="-431800">
              <a:buClr>
                <a:srgbClr val="263248"/>
              </a:buClr>
              <a:buSzPts val="3200"/>
              <a:buFont typeface="Roboto Condensed"/>
              <a:buChar char="▻"/>
            </a:pPr>
            <a:r>
              <a:rPr lang="en-US" sz="3200" dirty="0" smtClean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0-9 English digits</a:t>
            </a:r>
          </a:p>
          <a:p>
            <a:pPr marL="914400" lvl="1" indent="-431800">
              <a:buClr>
                <a:srgbClr val="263248"/>
              </a:buClr>
              <a:buSzPts val="3200"/>
              <a:buFont typeface="Roboto Condensed"/>
              <a:buChar char="▻"/>
            </a:pPr>
            <a:r>
              <a:rPr lang="en-US" sz="3200" dirty="0" smtClean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0-2 English digits</a:t>
            </a:r>
            <a:endParaRPr sz="3200" dirty="0" smtClean="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37" name="Shape 237"/>
          <p:cNvSpPr txBox="1"/>
          <p:nvPr/>
        </p:nvSpPr>
        <p:spPr>
          <a:xfrm>
            <a:off x="821575" y="753425"/>
            <a:ext cx="7708200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 smtClean="0">
                <a:solidFill>
                  <a:srgbClr val="1C4587"/>
                </a:solidFill>
              </a:rPr>
              <a:t>Models</a:t>
            </a:r>
            <a:r>
              <a:rPr lang="en-US" sz="3500" dirty="0" smtClean="0">
                <a:solidFill>
                  <a:srgbClr val="1C4587"/>
                </a:solidFill>
              </a:rPr>
              <a:t> </a:t>
            </a:r>
            <a:endParaRPr sz="3500" b="0" i="0" u="none" strike="noStrike" cap="none" dirty="0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13855" y="6614068"/>
            <a:ext cx="914400" cy="230100"/>
          </a:xfrm>
          <a:prstGeom prst="rect">
            <a:avLst/>
          </a:prstGeom>
          <a:solidFill>
            <a:srgbClr val="134560"/>
          </a:solidFill>
          <a:ln w="25400" cap="flat" cmpd="sng">
            <a:solidFill>
              <a:srgbClr val="1345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Shape 239"/>
          <p:cNvSpPr/>
          <p:nvPr/>
        </p:nvSpPr>
        <p:spPr>
          <a:xfrm>
            <a:off x="11293192" y="6515196"/>
            <a:ext cx="80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2000" b="1" i="0" u="none" strike="noStrike" cap="non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69469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401782" y="969818"/>
            <a:ext cx="11596254" cy="5444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" lvl="1">
              <a:buClr>
                <a:srgbClr val="263248"/>
              </a:buClr>
              <a:buSzPts val="3200"/>
            </a:pPr>
            <a:endParaRPr lang="en-US" sz="3200" b="1" dirty="0" smtClean="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1" indent="-431800">
              <a:buClr>
                <a:srgbClr val="3D85C6"/>
              </a:buClr>
              <a:buSzPts val="3200"/>
              <a:buFont typeface="Roboto Condensed"/>
              <a:buChar char="▻"/>
            </a:pPr>
            <a:r>
              <a:rPr lang="en-US" sz="3200" dirty="0" err="1" smtClean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2D</a:t>
            </a:r>
            <a:r>
              <a:rPr lang="en-US" sz="3200" dirty="0" smtClean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convolutional layer with 32 filters, which takes 28*28 </a:t>
            </a:r>
            <a:r>
              <a:rPr lang="en-US" sz="3200" dirty="0" err="1" smtClean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grayscaled</a:t>
            </a:r>
            <a:r>
              <a:rPr lang="en-US" sz="3200" dirty="0" smtClean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image as input</a:t>
            </a:r>
          </a:p>
          <a:p>
            <a:pPr marL="914400" lvl="1" indent="-431800">
              <a:buClr>
                <a:srgbClr val="263248"/>
              </a:buClr>
              <a:buSzPts val="3200"/>
              <a:buFont typeface="Roboto Condensed"/>
              <a:buChar char="▻"/>
            </a:pPr>
            <a:r>
              <a:rPr lang="en-US" sz="3200" dirty="0" smtClean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Pooling layer of 5*5. Activation function </a:t>
            </a:r>
            <a:r>
              <a:rPr lang="en-US" sz="3200" b="1" i="1" dirty="0" err="1" smtClean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ReLU</a:t>
            </a:r>
            <a:r>
              <a:rPr lang="en-US" sz="3200" b="1" i="1" dirty="0" smtClean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lang="en-US" sz="3200" b="1" i="1" dirty="0" smtClean="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1" indent="-431800">
              <a:buClr>
                <a:srgbClr val="263248"/>
              </a:buClr>
              <a:buSzPts val="3200"/>
              <a:buFont typeface="Roboto Condensed"/>
              <a:buChar char="▻"/>
            </a:pPr>
            <a:r>
              <a:rPr lang="en-US" sz="3200" dirty="0" smtClean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Another </a:t>
            </a:r>
            <a:r>
              <a:rPr lang="en-US" sz="3200" dirty="0" err="1" smtClean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2D</a:t>
            </a:r>
            <a:r>
              <a:rPr lang="en-US" sz="3200" dirty="0" smtClean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convolution layer.</a:t>
            </a:r>
          </a:p>
          <a:p>
            <a:pPr marL="914400" lvl="1" indent="-431800">
              <a:buClr>
                <a:srgbClr val="263248"/>
              </a:buClr>
              <a:buSzPts val="3200"/>
              <a:buFont typeface="Roboto Condensed"/>
              <a:buChar char="▻"/>
            </a:pPr>
            <a:r>
              <a:rPr lang="en-US" sz="3200" dirty="0" smtClean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Another pooling layer of 5*5.</a:t>
            </a:r>
          </a:p>
          <a:p>
            <a:pPr marL="914400" lvl="1" indent="-431800">
              <a:buClr>
                <a:srgbClr val="263248"/>
              </a:buClr>
              <a:buSzPts val="3200"/>
              <a:buFont typeface="Roboto Condensed"/>
              <a:buChar char="▻"/>
            </a:pPr>
            <a:r>
              <a:rPr lang="en-US" sz="3200" dirty="0" smtClean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Hidden layer of 512 neurons.</a:t>
            </a:r>
          </a:p>
          <a:p>
            <a:pPr marL="914400" lvl="1" indent="-431800">
              <a:buClr>
                <a:srgbClr val="263248"/>
              </a:buClr>
              <a:buSzPts val="3200"/>
              <a:buFont typeface="Roboto Condensed"/>
              <a:buChar char="▻"/>
            </a:pPr>
            <a:r>
              <a:rPr lang="en-US" sz="3200" dirty="0" smtClean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Dropout of 0.25</a:t>
            </a:r>
          </a:p>
          <a:p>
            <a:pPr marL="914400" lvl="1" indent="-431800">
              <a:buClr>
                <a:srgbClr val="263248"/>
              </a:buClr>
              <a:buSzPts val="3200"/>
              <a:buFont typeface="Roboto Condensed"/>
              <a:buChar char="▻"/>
            </a:pPr>
            <a:r>
              <a:rPr lang="en-US" sz="3200" b="1" dirty="0" smtClean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Output layer: </a:t>
            </a:r>
            <a:r>
              <a:rPr lang="en-US" sz="3200" dirty="0" smtClean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Number of classes. Activation function </a:t>
            </a:r>
            <a:r>
              <a:rPr lang="en-US" sz="3200" b="1" i="1" dirty="0" err="1" smtClean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Softmax</a:t>
            </a:r>
            <a:r>
              <a:rPr lang="en-US" sz="3200" b="1" i="1" dirty="0" smtClean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</a:p>
          <a:p>
            <a:pPr marL="914400" lvl="1" indent="-431800">
              <a:buClr>
                <a:srgbClr val="263248"/>
              </a:buClr>
              <a:buSzPts val="3200"/>
              <a:buFont typeface="Roboto Condensed"/>
              <a:buChar char="▻"/>
            </a:pPr>
            <a:r>
              <a:rPr lang="en-US" sz="3200" b="1" dirty="0" smtClean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Loss:</a:t>
            </a:r>
            <a:r>
              <a:rPr lang="en-US" sz="3200" dirty="0" smtClean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Categorical Cross Entropy. </a:t>
            </a:r>
            <a:r>
              <a:rPr lang="en-US" sz="3200" b="1" dirty="0" smtClean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Optimizer: </a:t>
            </a:r>
            <a:r>
              <a:rPr lang="en-US" sz="3200" dirty="0" smtClean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Adam.</a:t>
            </a:r>
            <a:endParaRPr sz="3200" b="1" dirty="0" smtClean="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37" name="Shape 237"/>
          <p:cNvSpPr txBox="1"/>
          <p:nvPr/>
        </p:nvSpPr>
        <p:spPr>
          <a:xfrm>
            <a:off x="821575" y="753425"/>
            <a:ext cx="7708200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 smtClean="0">
                <a:solidFill>
                  <a:srgbClr val="1C4587"/>
                </a:solidFill>
              </a:rPr>
              <a:t>Model Structure(Alphabet)</a:t>
            </a:r>
            <a:r>
              <a:rPr lang="en-US" sz="3500" dirty="0" smtClean="0">
                <a:solidFill>
                  <a:srgbClr val="1C4587"/>
                </a:solidFill>
              </a:rPr>
              <a:t> </a:t>
            </a:r>
            <a:endParaRPr sz="3500" b="0" i="0" u="none" strike="noStrike" cap="none" dirty="0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13855" y="6614068"/>
            <a:ext cx="914400" cy="230100"/>
          </a:xfrm>
          <a:prstGeom prst="rect">
            <a:avLst/>
          </a:prstGeom>
          <a:solidFill>
            <a:srgbClr val="134560"/>
          </a:solidFill>
          <a:ln w="25400" cap="flat" cmpd="sng">
            <a:solidFill>
              <a:srgbClr val="1345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Shape 239"/>
          <p:cNvSpPr/>
          <p:nvPr/>
        </p:nvSpPr>
        <p:spPr>
          <a:xfrm>
            <a:off x="11293192" y="6515196"/>
            <a:ext cx="80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2000" b="1" i="0" u="none" strike="noStrike" cap="non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07417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401782" y="1385455"/>
            <a:ext cx="11596254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" lvl="1">
              <a:buClr>
                <a:srgbClr val="263248"/>
              </a:buClr>
              <a:buSzPts val="3200"/>
            </a:pPr>
            <a:endParaRPr lang="en-US" sz="3200" b="1" dirty="0" smtClean="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1" indent="-431800">
              <a:buClr>
                <a:srgbClr val="3D85C6"/>
              </a:buClr>
              <a:buSzPts val="3200"/>
              <a:buFont typeface="Roboto Condensed"/>
              <a:buChar char="▻"/>
            </a:pPr>
            <a:r>
              <a:rPr lang="en-US" sz="3200" b="1" dirty="0" smtClean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Alphabet: </a:t>
            </a:r>
            <a:r>
              <a:rPr lang="en-US" sz="3200" dirty="0" err="1" smtClean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EMNIST</a:t>
            </a:r>
            <a:r>
              <a:rPr lang="en-US" sz="3200" dirty="0" smtClean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+ Kaggle. 20,000 samples for each class.</a:t>
            </a:r>
          </a:p>
          <a:p>
            <a:pPr marL="914400" lvl="1" indent="-431800">
              <a:buClr>
                <a:srgbClr val="3D85C6"/>
              </a:buClr>
              <a:buSzPts val="3200"/>
              <a:buFont typeface="Roboto Condensed"/>
              <a:buChar char="▻"/>
            </a:pPr>
            <a:r>
              <a:rPr lang="en-US" sz="3200" b="1" dirty="0" smtClean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Digit: </a:t>
            </a:r>
            <a:r>
              <a:rPr lang="en-US" sz="3200" dirty="0" err="1" smtClean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EMNIST</a:t>
            </a:r>
            <a:r>
              <a:rPr lang="en-US" sz="3200" dirty="0" smtClean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28000 samples for each class.</a:t>
            </a:r>
          </a:p>
          <a:p>
            <a:pPr marL="914400" lvl="1" indent="-431800">
              <a:buClr>
                <a:srgbClr val="3D85C6"/>
              </a:buClr>
              <a:buSzPts val="3200"/>
              <a:buFont typeface="Roboto Condensed"/>
              <a:buChar char="▻"/>
            </a:pPr>
            <a:r>
              <a:rPr lang="en-US" sz="3200" dirty="0" smtClean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Divided dataset using </a:t>
            </a:r>
            <a:r>
              <a:rPr lang="en-US" sz="3200" b="1" i="1" dirty="0" err="1" smtClean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sklearn</a:t>
            </a:r>
            <a:r>
              <a:rPr lang="en-US" sz="3200" dirty="0" err="1" smtClean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’s</a:t>
            </a:r>
            <a:r>
              <a:rPr lang="en-US" sz="3200" dirty="0" smtClean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3200" b="1" i="1" dirty="0" err="1" smtClean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train_test_split</a:t>
            </a:r>
            <a:r>
              <a:rPr lang="en-US" sz="3200" dirty="0" smtClean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function. 85% in training.</a:t>
            </a:r>
          </a:p>
          <a:p>
            <a:pPr marL="914400" lvl="1" indent="-431800">
              <a:buClr>
                <a:srgbClr val="3D85C6"/>
              </a:buClr>
              <a:buSzPts val="3200"/>
              <a:buFont typeface="Roboto Condensed"/>
              <a:buChar char="▻"/>
            </a:pPr>
            <a:r>
              <a:rPr lang="en-US" sz="3200" b="1" dirty="0" smtClean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Accuracy: </a:t>
            </a:r>
          </a:p>
          <a:p>
            <a:pPr marL="482600" lvl="2">
              <a:buClr>
                <a:srgbClr val="3D85C6"/>
              </a:buClr>
              <a:buSzPts val="3200"/>
            </a:pPr>
            <a:r>
              <a:rPr lang="en-US" sz="3200" b="1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</a:t>
            </a:r>
            <a:r>
              <a:rPr lang="en-US" sz="3200" b="1" dirty="0" smtClean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Alphabet: 98.76%</a:t>
            </a:r>
          </a:p>
          <a:p>
            <a:pPr marL="482600" lvl="2">
              <a:buClr>
                <a:srgbClr val="3D85C6"/>
              </a:buClr>
              <a:buSzPts val="3200"/>
            </a:pPr>
            <a:r>
              <a:rPr lang="en-US" sz="3200" b="1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</a:t>
            </a:r>
            <a:r>
              <a:rPr lang="en-US" sz="3200" b="1" dirty="0" smtClean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Digit: 99.38%</a:t>
            </a:r>
          </a:p>
          <a:p>
            <a:pPr marL="914400" lvl="1" indent="-431800">
              <a:buClr>
                <a:srgbClr val="3D85C6"/>
              </a:buClr>
              <a:buSzPts val="3200"/>
              <a:buFont typeface="Roboto Condensed"/>
              <a:buChar char="▻"/>
            </a:pPr>
            <a:endParaRPr lang="en-US" sz="3200" b="1" dirty="0" smtClean="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37" name="Shape 237"/>
          <p:cNvSpPr txBox="1"/>
          <p:nvPr/>
        </p:nvSpPr>
        <p:spPr>
          <a:xfrm>
            <a:off x="821575" y="753425"/>
            <a:ext cx="7708200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 smtClean="0">
                <a:solidFill>
                  <a:srgbClr val="1C4587"/>
                </a:solidFill>
              </a:rPr>
              <a:t>Training the model </a:t>
            </a:r>
            <a:endParaRPr sz="3500" b="0" i="0" u="none" strike="noStrike" cap="none" dirty="0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13855" y="6614068"/>
            <a:ext cx="914400" cy="230100"/>
          </a:xfrm>
          <a:prstGeom prst="rect">
            <a:avLst/>
          </a:prstGeom>
          <a:solidFill>
            <a:srgbClr val="134560"/>
          </a:solidFill>
          <a:ln w="25400" cap="flat" cmpd="sng">
            <a:solidFill>
              <a:srgbClr val="1345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Shape 239"/>
          <p:cNvSpPr/>
          <p:nvPr/>
        </p:nvSpPr>
        <p:spPr>
          <a:xfrm>
            <a:off x="11293192" y="6515196"/>
            <a:ext cx="80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2000" b="1" i="0" u="none" strike="noStrike" cap="non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84465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401782" y="1385455"/>
            <a:ext cx="11596254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" lvl="1">
              <a:buClr>
                <a:srgbClr val="263248"/>
              </a:buClr>
              <a:buSzPts val="3200"/>
            </a:pPr>
            <a:endParaRPr lang="en-US" sz="3200" b="1" dirty="0" smtClean="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1" indent="-431800">
              <a:buClr>
                <a:srgbClr val="3D85C6"/>
              </a:buClr>
              <a:buSzPts val="3200"/>
              <a:buFont typeface="Roboto Condensed"/>
              <a:buChar char="▻"/>
            </a:pPr>
            <a:r>
              <a:rPr lang="en-US" sz="3200" dirty="0" smtClean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Tested the model on the dataset collected by us via the form.</a:t>
            </a:r>
          </a:p>
          <a:p>
            <a:pPr marL="914400" lvl="1" indent="-431800">
              <a:buClr>
                <a:srgbClr val="3D85C6"/>
              </a:buClr>
              <a:buSzPts val="3200"/>
              <a:buFont typeface="Roboto Condensed"/>
              <a:buChar char="▻"/>
            </a:pPr>
            <a:r>
              <a:rPr lang="en-US" sz="3200" b="1" dirty="0" smtClean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Performance:</a:t>
            </a:r>
          </a:p>
          <a:p>
            <a:pPr marL="482600" lvl="1">
              <a:buClr>
                <a:srgbClr val="3D85C6"/>
              </a:buClr>
              <a:buSzPts val="3200"/>
            </a:pPr>
            <a:r>
              <a:rPr lang="en-US" sz="3200" b="1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</a:t>
            </a:r>
            <a:r>
              <a:rPr lang="en-US" sz="3200" b="1" dirty="0" smtClean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Alphabet: 78.36%</a:t>
            </a:r>
          </a:p>
          <a:p>
            <a:pPr marL="482600" lvl="1">
              <a:buClr>
                <a:srgbClr val="3D85C6"/>
              </a:buClr>
              <a:buSzPts val="3200"/>
            </a:pPr>
            <a:r>
              <a:rPr lang="en-US" sz="3200" b="1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</a:t>
            </a:r>
            <a:r>
              <a:rPr lang="en-US" sz="3200" b="1" dirty="0" smtClean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Digit: 82.58%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821575" y="753425"/>
            <a:ext cx="7708200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 smtClean="0">
                <a:solidFill>
                  <a:srgbClr val="1C4587"/>
                </a:solidFill>
              </a:rPr>
              <a:t>Testing the model </a:t>
            </a:r>
            <a:endParaRPr sz="3500" b="0" i="0" u="none" strike="noStrike" cap="none" dirty="0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13855" y="6614068"/>
            <a:ext cx="914400" cy="230100"/>
          </a:xfrm>
          <a:prstGeom prst="rect">
            <a:avLst/>
          </a:prstGeom>
          <a:solidFill>
            <a:srgbClr val="134560"/>
          </a:solidFill>
          <a:ln w="25400" cap="flat" cmpd="sng">
            <a:solidFill>
              <a:srgbClr val="1345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Shape 239"/>
          <p:cNvSpPr/>
          <p:nvPr/>
        </p:nvSpPr>
        <p:spPr>
          <a:xfrm>
            <a:off x="11293192" y="6515196"/>
            <a:ext cx="80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2000" b="1" i="0" u="none" strike="noStrike" cap="non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963" y="3103419"/>
            <a:ext cx="2479964" cy="211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22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/>
        </p:nvSpPr>
        <p:spPr>
          <a:xfrm>
            <a:off x="821575" y="753425"/>
            <a:ext cx="7708200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 smtClean="0">
                <a:solidFill>
                  <a:srgbClr val="1C4587"/>
                </a:solidFill>
              </a:rPr>
              <a:t>Why the poor performance?</a:t>
            </a:r>
            <a:endParaRPr sz="3500" b="0" i="0" u="none" strike="noStrike" cap="none" dirty="0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13855" y="6614068"/>
            <a:ext cx="914400" cy="230100"/>
          </a:xfrm>
          <a:prstGeom prst="rect">
            <a:avLst/>
          </a:prstGeom>
          <a:solidFill>
            <a:srgbClr val="134560"/>
          </a:solidFill>
          <a:ln w="25400" cap="flat" cmpd="sng">
            <a:solidFill>
              <a:srgbClr val="1345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11293192" y="6515196"/>
            <a:ext cx="80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2000" b="1" i="0" u="none" strike="noStrike" cap="non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668" y="2008541"/>
            <a:ext cx="3239238" cy="32011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526" y="2008542"/>
            <a:ext cx="3239238" cy="3201129"/>
          </a:xfrm>
          <a:prstGeom prst="rect">
            <a:avLst/>
          </a:prstGeom>
        </p:spPr>
      </p:pic>
      <p:sp>
        <p:nvSpPr>
          <p:cNvPr id="9" name="Shape 266"/>
          <p:cNvSpPr txBox="1"/>
          <p:nvPr/>
        </p:nvSpPr>
        <p:spPr>
          <a:xfrm>
            <a:off x="5303766" y="3181455"/>
            <a:ext cx="806899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 smtClean="0">
                <a:solidFill>
                  <a:srgbClr val="1C4587"/>
                </a:solidFill>
              </a:rPr>
              <a:t>Vs</a:t>
            </a:r>
            <a:endParaRPr sz="3500" b="0" i="0" u="none" strike="noStrike" cap="none" dirty="0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999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/>
        </p:nvSpPr>
        <p:spPr>
          <a:xfrm>
            <a:off x="821575" y="677225"/>
            <a:ext cx="7708200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 smtClean="0">
                <a:solidFill>
                  <a:srgbClr val="1C4587"/>
                </a:solidFill>
              </a:rPr>
              <a:t>Approach 1</a:t>
            </a:r>
            <a:endParaRPr sz="3500" b="0" i="0" u="none" strike="noStrike" cap="none" dirty="0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13855" y="6614068"/>
            <a:ext cx="914400" cy="230100"/>
          </a:xfrm>
          <a:prstGeom prst="rect">
            <a:avLst/>
          </a:prstGeom>
          <a:solidFill>
            <a:srgbClr val="134560"/>
          </a:solidFill>
          <a:ln w="25400" cap="flat" cmpd="sng">
            <a:solidFill>
              <a:srgbClr val="1345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11293192" y="6515196"/>
            <a:ext cx="80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2000" b="1" i="0" u="none" strike="noStrike" cap="non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7" name="Shape 287"/>
          <p:cNvSpPr txBox="1"/>
          <p:nvPr/>
        </p:nvSpPr>
        <p:spPr>
          <a:xfrm>
            <a:off x="928250" y="2043775"/>
            <a:ext cx="104262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-431800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3200"/>
              <a:buFont typeface="Roboto Condensed"/>
              <a:buChar char="▰"/>
            </a:pPr>
            <a:r>
              <a:rPr lang="en-US" sz="3200" dirty="0" smtClean="0">
                <a:solidFill>
                  <a:srgbClr val="263248"/>
                </a:solidFill>
                <a:latin typeface="Roboto Condensed"/>
                <a:ea typeface="Roboto Condensed"/>
                <a:sym typeface="Roboto Condensed"/>
              </a:rPr>
              <a:t>Discard the online dataset. Train the model using only our dataset. </a:t>
            </a:r>
            <a:endParaRPr lang="en-US" sz="3200" dirty="0">
              <a:solidFill>
                <a:srgbClr val="263248"/>
              </a:solidFill>
              <a:latin typeface="Roboto Condensed"/>
              <a:ea typeface="Roboto Condensed"/>
              <a:sym typeface="Roboto Condensed"/>
            </a:endParaRPr>
          </a:p>
          <a:p>
            <a:pPr marL="457200" lvl="1" indent="-431800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3200"/>
              <a:buFont typeface="Roboto Condensed"/>
              <a:buChar char="▰"/>
            </a:pPr>
            <a:endParaRPr lang="en-US" sz="3200" dirty="0" smtClean="0">
              <a:solidFill>
                <a:srgbClr val="263248"/>
              </a:solidFill>
              <a:latin typeface="Roboto Condensed"/>
              <a:ea typeface="Roboto Condensed"/>
              <a:sym typeface="Roboto Condensed"/>
            </a:endParaRPr>
          </a:p>
          <a:p>
            <a:pPr marL="457200" lvl="1" indent="-431800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3200"/>
              <a:buFont typeface="Roboto Condensed"/>
              <a:buChar char="▰"/>
            </a:pPr>
            <a:r>
              <a:rPr lang="en-US" sz="3200" dirty="0">
                <a:solidFill>
                  <a:srgbClr val="263248"/>
                </a:solidFill>
                <a:latin typeface="Roboto Condensed"/>
                <a:ea typeface="Roboto Condensed"/>
                <a:sym typeface="Roboto Condensed"/>
              </a:rPr>
              <a:t> </a:t>
            </a:r>
            <a:r>
              <a:rPr lang="en-US" sz="3200" dirty="0" smtClean="0">
                <a:solidFill>
                  <a:srgbClr val="263248"/>
                </a:solidFill>
                <a:latin typeface="Roboto Condensed"/>
                <a:ea typeface="Roboto Condensed"/>
                <a:sym typeface="Roboto Condensed"/>
              </a:rPr>
              <a:t>Insufficient data. Too much noise. Very poor performance on evaluation dataset.</a:t>
            </a:r>
          </a:p>
        </p:txBody>
      </p:sp>
    </p:spTree>
    <p:extLst>
      <p:ext uri="{BB962C8B-B14F-4D97-AF65-F5344CB8AC3E}">
        <p14:creationId xmlns:p14="http://schemas.microsoft.com/office/powerpoint/2010/main" val="47240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/>
        </p:nvSpPr>
        <p:spPr>
          <a:xfrm>
            <a:off x="821575" y="677225"/>
            <a:ext cx="7708200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 smtClean="0">
                <a:solidFill>
                  <a:srgbClr val="1C4587"/>
                </a:solidFill>
              </a:rPr>
              <a:t>Approach 2</a:t>
            </a:r>
            <a:endParaRPr sz="3500" b="0" i="0" u="none" strike="noStrike" cap="none" dirty="0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13855" y="6614068"/>
            <a:ext cx="914400" cy="230100"/>
          </a:xfrm>
          <a:prstGeom prst="rect">
            <a:avLst/>
          </a:prstGeom>
          <a:solidFill>
            <a:srgbClr val="134560"/>
          </a:solidFill>
          <a:ln w="25400" cap="flat" cmpd="sng">
            <a:solidFill>
              <a:srgbClr val="1345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11293192" y="6515196"/>
            <a:ext cx="80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2000" b="1" i="0" u="none" strike="noStrike" cap="non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7" name="Shape 287"/>
          <p:cNvSpPr txBox="1"/>
          <p:nvPr/>
        </p:nvSpPr>
        <p:spPr>
          <a:xfrm>
            <a:off x="665014" y="2029920"/>
            <a:ext cx="10426200" cy="3955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-431800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3200"/>
              <a:buFont typeface="Roboto Condensed"/>
              <a:buChar char="▰"/>
            </a:pPr>
            <a:r>
              <a:rPr lang="en-US" sz="3200" dirty="0" smtClean="0">
                <a:solidFill>
                  <a:srgbClr val="263248"/>
                </a:solidFill>
                <a:latin typeface="Roboto Condensed"/>
                <a:ea typeface="Roboto Condensed"/>
                <a:sym typeface="Roboto Condensed"/>
              </a:rPr>
              <a:t> Train with online dataset + our dataset.</a:t>
            </a:r>
          </a:p>
          <a:p>
            <a:pPr marL="457200" lvl="1" indent="-431800">
              <a:buClr>
                <a:srgbClr val="134F5C"/>
              </a:buClr>
              <a:buSzPts val="3200"/>
              <a:buFont typeface="Roboto Condensed"/>
              <a:buChar char="▰"/>
            </a:pPr>
            <a:r>
              <a:rPr lang="en-US" sz="3200" dirty="0">
                <a:solidFill>
                  <a:srgbClr val="263248"/>
                </a:solidFill>
                <a:latin typeface="Roboto Condensed"/>
                <a:ea typeface="Roboto Condensed"/>
                <a:sym typeface="Roboto Condensed"/>
              </a:rPr>
              <a:t> A bit better performance. </a:t>
            </a:r>
          </a:p>
          <a:p>
            <a:pPr marL="25400" lvl="1">
              <a:buClr>
                <a:srgbClr val="134F5C"/>
              </a:buClr>
              <a:buSzPts val="3200"/>
            </a:pPr>
            <a:r>
              <a:rPr lang="en-US" sz="3200" dirty="0">
                <a:solidFill>
                  <a:srgbClr val="263248"/>
                </a:solidFill>
                <a:latin typeface="Roboto Condensed"/>
                <a:ea typeface="Roboto Condensed"/>
                <a:sym typeface="Roboto Condensed"/>
              </a:rPr>
              <a:t>	</a:t>
            </a:r>
            <a:r>
              <a:rPr lang="en-US" sz="3200" b="1" dirty="0">
                <a:solidFill>
                  <a:srgbClr val="263248"/>
                </a:solidFill>
                <a:latin typeface="Roboto Condensed"/>
                <a:ea typeface="Roboto Condensed"/>
                <a:sym typeface="Roboto Condensed"/>
              </a:rPr>
              <a:t>Alphabet: </a:t>
            </a:r>
            <a:r>
              <a:rPr lang="en-US" sz="3200" b="1" dirty="0" smtClean="0">
                <a:solidFill>
                  <a:srgbClr val="263248"/>
                </a:solidFill>
                <a:latin typeface="Roboto Condensed"/>
                <a:ea typeface="Roboto Condensed"/>
                <a:sym typeface="Roboto Condensed"/>
              </a:rPr>
              <a:t>83.93%</a:t>
            </a:r>
            <a:endParaRPr lang="en-US" sz="3200" b="1" dirty="0">
              <a:solidFill>
                <a:srgbClr val="263248"/>
              </a:solidFill>
              <a:latin typeface="Roboto Condensed"/>
              <a:ea typeface="Roboto Condensed"/>
              <a:sym typeface="Roboto Condensed"/>
            </a:endParaRPr>
          </a:p>
          <a:p>
            <a:pPr marL="25400" lvl="1">
              <a:buClr>
                <a:srgbClr val="134F5C"/>
              </a:buClr>
              <a:buSzPts val="3200"/>
            </a:pPr>
            <a:r>
              <a:rPr lang="en-US" sz="3200" b="1" dirty="0">
                <a:solidFill>
                  <a:srgbClr val="263248"/>
                </a:solidFill>
                <a:latin typeface="Roboto Condensed"/>
                <a:ea typeface="Roboto Condensed"/>
                <a:sym typeface="Roboto Condensed"/>
              </a:rPr>
              <a:t>	Digit: </a:t>
            </a:r>
            <a:r>
              <a:rPr lang="en-US" sz="3200" b="1" dirty="0" smtClean="0">
                <a:solidFill>
                  <a:srgbClr val="263248"/>
                </a:solidFill>
                <a:latin typeface="Roboto Condensed"/>
                <a:ea typeface="Roboto Condensed"/>
                <a:sym typeface="Roboto Condensed"/>
              </a:rPr>
              <a:t>88.87%</a:t>
            </a:r>
          </a:p>
          <a:p>
            <a:pPr marL="25400" lvl="1">
              <a:buClr>
                <a:srgbClr val="134F5C"/>
              </a:buClr>
              <a:buSzPts val="3200"/>
            </a:pPr>
            <a:endParaRPr lang="en-US" sz="3200" dirty="0" smtClean="0">
              <a:solidFill>
                <a:srgbClr val="263248"/>
              </a:solidFill>
              <a:latin typeface="Roboto Condensed"/>
              <a:ea typeface="Roboto Condensed"/>
              <a:sym typeface="Roboto Condensed"/>
            </a:endParaRPr>
          </a:p>
          <a:p>
            <a:pPr marL="457200" lvl="1" indent="-431800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3200"/>
              <a:buFont typeface="Roboto Condensed"/>
              <a:buChar char="▰"/>
            </a:pPr>
            <a:r>
              <a:rPr lang="en-US" sz="3200" dirty="0">
                <a:solidFill>
                  <a:srgbClr val="263248"/>
                </a:solidFill>
                <a:latin typeface="Roboto Condensed"/>
                <a:ea typeface="Roboto Condensed"/>
                <a:sym typeface="Roboto Condensed"/>
              </a:rPr>
              <a:t> </a:t>
            </a:r>
            <a:r>
              <a:rPr lang="en-US" sz="3200" dirty="0" smtClean="0">
                <a:solidFill>
                  <a:srgbClr val="263248"/>
                </a:solidFill>
                <a:latin typeface="Roboto Condensed"/>
                <a:ea typeface="Roboto Condensed"/>
                <a:sym typeface="Roboto Condensed"/>
              </a:rPr>
              <a:t>Amount our dataset is very low compared to amount of online dataset. </a:t>
            </a:r>
          </a:p>
          <a:p>
            <a:pPr marL="25400" lvl="1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3200"/>
            </a:pPr>
            <a:r>
              <a:rPr lang="en-US" sz="3200" dirty="0">
                <a:solidFill>
                  <a:srgbClr val="263248"/>
                </a:solidFill>
                <a:latin typeface="Roboto Condensed"/>
                <a:ea typeface="Roboto Condensed"/>
                <a:sym typeface="Roboto Condensed"/>
              </a:rPr>
              <a:t>	</a:t>
            </a:r>
            <a:endParaRPr lang="en-US" sz="3200" dirty="0" smtClean="0">
              <a:solidFill>
                <a:srgbClr val="263248"/>
              </a:solidFill>
              <a:latin typeface="Roboto Condensed"/>
              <a:ea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70145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/>
        </p:nvSpPr>
        <p:spPr>
          <a:xfrm>
            <a:off x="665625" y="326500"/>
            <a:ext cx="5387400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1C4587"/>
                </a:solidFill>
              </a:rPr>
              <a:t>AIM</a:t>
            </a:r>
            <a:endParaRPr sz="3500" b="0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13855" y="6614068"/>
            <a:ext cx="914400" cy="230077"/>
          </a:xfrm>
          <a:prstGeom prst="rect">
            <a:avLst/>
          </a:prstGeom>
          <a:solidFill>
            <a:srgbClr val="134560"/>
          </a:solidFill>
          <a:ln w="25400" cap="flat" cmpd="sng">
            <a:solidFill>
              <a:srgbClr val="1345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11293192" y="6515196"/>
            <a:ext cx="80182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2000" b="1" i="0" u="none" strike="noStrike" cap="non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3125" y="326500"/>
            <a:ext cx="4382827" cy="621137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/>
          <p:nvPr/>
        </p:nvSpPr>
        <p:spPr>
          <a:xfrm>
            <a:off x="7242525" y="2982400"/>
            <a:ext cx="575400" cy="529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Shape 102"/>
          <p:cNvSpPr txBox="1"/>
          <p:nvPr/>
        </p:nvSpPr>
        <p:spPr>
          <a:xfrm>
            <a:off x="7918300" y="2844150"/>
            <a:ext cx="33456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/>
              <a:t>Text File</a:t>
            </a:r>
            <a:endParaRPr sz="3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/>
        </p:nvSpPr>
        <p:spPr>
          <a:xfrm>
            <a:off x="821575" y="677225"/>
            <a:ext cx="7708200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 smtClean="0">
                <a:solidFill>
                  <a:srgbClr val="1C4587"/>
                </a:solidFill>
              </a:rPr>
              <a:t>Approach 3</a:t>
            </a:r>
            <a:endParaRPr sz="3500" b="0" i="0" u="none" strike="noStrike" cap="none" dirty="0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13855" y="6614068"/>
            <a:ext cx="914400" cy="230100"/>
          </a:xfrm>
          <a:prstGeom prst="rect">
            <a:avLst/>
          </a:prstGeom>
          <a:solidFill>
            <a:srgbClr val="134560"/>
          </a:solidFill>
          <a:ln w="25400" cap="flat" cmpd="sng">
            <a:solidFill>
              <a:srgbClr val="1345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11293192" y="6515196"/>
            <a:ext cx="80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2000" b="1" i="0" u="none" strike="noStrike" cap="non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7" name="Shape 287"/>
          <p:cNvSpPr txBox="1"/>
          <p:nvPr/>
        </p:nvSpPr>
        <p:spPr>
          <a:xfrm>
            <a:off x="859158" y="1446715"/>
            <a:ext cx="10426200" cy="508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-431800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3200"/>
              <a:buFont typeface="Roboto Condensed"/>
              <a:buChar char="▰"/>
            </a:pPr>
            <a:r>
              <a:rPr lang="en-US" sz="3200" b="1" i="1" dirty="0" smtClean="0">
                <a:solidFill>
                  <a:srgbClr val="263248"/>
                </a:solidFill>
                <a:latin typeface="Roboto Condensed"/>
                <a:ea typeface="Roboto Condensed"/>
                <a:sym typeface="Roboto Condensed"/>
              </a:rPr>
              <a:t>Modify</a:t>
            </a:r>
            <a:r>
              <a:rPr lang="en-US" sz="3200" dirty="0" smtClean="0">
                <a:solidFill>
                  <a:srgbClr val="263248"/>
                </a:solidFill>
                <a:latin typeface="Roboto Condensed"/>
                <a:ea typeface="Roboto Condensed"/>
                <a:sym typeface="Roboto Condensed"/>
              </a:rPr>
              <a:t> the online dataset. Merge with our dataset.</a:t>
            </a:r>
            <a:endParaRPr lang="en-US" sz="3200" dirty="0">
              <a:solidFill>
                <a:srgbClr val="263248"/>
              </a:solidFill>
              <a:latin typeface="Roboto Condensed"/>
              <a:ea typeface="Roboto Condensed"/>
              <a:sym typeface="Roboto Condense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181" y="2285637"/>
            <a:ext cx="2284637" cy="20231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381" y="2285637"/>
            <a:ext cx="2286001" cy="20231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181" y="4530437"/>
            <a:ext cx="2284637" cy="1984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381" y="4530437"/>
            <a:ext cx="2306898" cy="1984759"/>
          </a:xfrm>
          <a:prstGeom prst="rect">
            <a:avLst/>
          </a:prstGeom>
        </p:spPr>
      </p:pic>
      <p:sp>
        <p:nvSpPr>
          <p:cNvPr id="13" name="Shape 278"/>
          <p:cNvSpPr/>
          <p:nvPr/>
        </p:nvSpPr>
        <p:spPr>
          <a:xfrm rot="10800000">
            <a:off x="5470197" y="3097101"/>
            <a:ext cx="529801" cy="4002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278"/>
          <p:cNvSpPr/>
          <p:nvPr/>
        </p:nvSpPr>
        <p:spPr>
          <a:xfrm rot="10800000">
            <a:off x="5470199" y="5165120"/>
            <a:ext cx="529800" cy="4002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617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/>
        </p:nvSpPr>
        <p:spPr>
          <a:xfrm>
            <a:off x="821575" y="677225"/>
            <a:ext cx="7708200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 smtClean="0">
                <a:solidFill>
                  <a:srgbClr val="1C4587"/>
                </a:solidFill>
              </a:rPr>
              <a:t>Approach 3 (Cont.)</a:t>
            </a:r>
            <a:endParaRPr sz="3500" b="0" i="0" u="none" strike="noStrike" cap="none" dirty="0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13855" y="6614068"/>
            <a:ext cx="914400" cy="230100"/>
          </a:xfrm>
          <a:prstGeom prst="rect">
            <a:avLst/>
          </a:prstGeom>
          <a:solidFill>
            <a:srgbClr val="134560"/>
          </a:solidFill>
          <a:ln w="25400" cap="flat" cmpd="sng">
            <a:solidFill>
              <a:srgbClr val="1345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11293192" y="6515196"/>
            <a:ext cx="80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2000" b="1" i="0" u="none" strike="noStrike" cap="non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7" name="Shape 287"/>
          <p:cNvSpPr txBox="1"/>
          <p:nvPr/>
        </p:nvSpPr>
        <p:spPr>
          <a:xfrm>
            <a:off x="665014" y="2029920"/>
            <a:ext cx="10426200" cy="3955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-431800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3200"/>
              <a:buFont typeface="Roboto Condensed"/>
              <a:buChar char="▰"/>
            </a:pPr>
            <a:r>
              <a:rPr lang="en-US" sz="3200" dirty="0" smtClean="0">
                <a:solidFill>
                  <a:srgbClr val="263248"/>
                </a:solidFill>
                <a:latin typeface="Roboto Condensed"/>
                <a:ea typeface="Roboto Condensed"/>
                <a:sym typeface="Roboto Condensed"/>
              </a:rPr>
              <a:t>Performance is improved significantly!!! </a:t>
            </a:r>
            <a:endParaRPr lang="en-US" sz="3200" dirty="0">
              <a:solidFill>
                <a:srgbClr val="263248"/>
              </a:solidFill>
              <a:latin typeface="Roboto Condensed"/>
              <a:ea typeface="Roboto Condensed"/>
              <a:sym typeface="Roboto Condensed"/>
            </a:endParaRPr>
          </a:p>
          <a:p>
            <a:pPr marL="25400" lvl="1">
              <a:buClr>
                <a:srgbClr val="134F5C"/>
              </a:buClr>
              <a:buSzPts val="3200"/>
            </a:pPr>
            <a:r>
              <a:rPr lang="en-US" sz="3200" dirty="0">
                <a:solidFill>
                  <a:srgbClr val="263248"/>
                </a:solidFill>
                <a:latin typeface="Roboto Condensed"/>
                <a:ea typeface="Roboto Condensed"/>
                <a:sym typeface="Roboto Condensed"/>
              </a:rPr>
              <a:t>	</a:t>
            </a:r>
            <a:r>
              <a:rPr lang="en-US" sz="3200" b="1" dirty="0">
                <a:solidFill>
                  <a:srgbClr val="263248"/>
                </a:solidFill>
                <a:latin typeface="Roboto Condensed"/>
                <a:ea typeface="Roboto Condensed"/>
                <a:sym typeface="Roboto Condensed"/>
              </a:rPr>
              <a:t>Alphabet</a:t>
            </a:r>
            <a:r>
              <a:rPr lang="en-US" sz="3200" b="1" dirty="0" smtClean="0">
                <a:solidFill>
                  <a:srgbClr val="263248"/>
                </a:solidFill>
                <a:latin typeface="Roboto Condensed"/>
                <a:ea typeface="Roboto Condensed"/>
                <a:sym typeface="Roboto Condensed"/>
              </a:rPr>
              <a:t>: 94.39%</a:t>
            </a:r>
            <a:endParaRPr lang="en-US" sz="3200" b="1" dirty="0">
              <a:solidFill>
                <a:srgbClr val="263248"/>
              </a:solidFill>
              <a:latin typeface="Roboto Condensed"/>
              <a:ea typeface="Roboto Condensed"/>
              <a:sym typeface="Roboto Condensed"/>
            </a:endParaRPr>
          </a:p>
          <a:p>
            <a:pPr marL="25400" lvl="1">
              <a:buClr>
                <a:srgbClr val="134F5C"/>
              </a:buClr>
              <a:buSzPts val="3200"/>
            </a:pPr>
            <a:r>
              <a:rPr lang="en-US" sz="3200" b="1" dirty="0">
                <a:solidFill>
                  <a:srgbClr val="263248"/>
                </a:solidFill>
                <a:latin typeface="Roboto Condensed"/>
                <a:ea typeface="Roboto Condensed"/>
                <a:sym typeface="Roboto Condensed"/>
              </a:rPr>
              <a:t>	Digit: </a:t>
            </a:r>
            <a:r>
              <a:rPr lang="en-US" sz="3200" b="1" dirty="0" smtClean="0">
                <a:solidFill>
                  <a:srgbClr val="263248"/>
                </a:solidFill>
                <a:latin typeface="Roboto Condensed"/>
                <a:ea typeface="Roboto Condensed"/>
                <a:sym typeface="Roboto Condensed"/>
              </a:rPr>
              <a:t>96.58%</a:t>
            </a:r>
            <a:r>
              <a:rPr lang="en-US" sz="3200" dirty="0">
                <a:solidFill>
                  <a:srgbClr val="263248"/>
                </a:solidFill>
                <a:latin typeface="Roboto Condensed"/>
                <a:ea typeface="Roboto Condensed"/>
                <a:sym typeface="Roboto Condensed"/>
              </a:rPr>
              <a:t>	</a:t>
            </a:r>
            <a:endParaRPr lang="en-US" sz="3200" dirty="0" smtClean="0">
              <a:solidFill>
                <a:srgbClr val="263248"/>
              </a:solidFill>
              <a:latin typeface="Roboto Condensed"/>
              <a:ea typeface="Roboto Condensed"/>
              <a:sym typeface="Roboto Condensed"/>
            </a:endParaRPr>
          </a:p>
          <a:p>
            <a:pPr marL="25400" lvl="1">
              <a:buClr>
                <a:srgbClr val="134F5C"/>
              </a:buClr>
              <a:buSzPts val="3200"/>
            </a:pPr>
            <a:r>
              <a:rPr lang="en-US" sz="3200" dirty="0" smtClean="0">
                <a:solidFill>
                  <a:srgbClr val="263248"/>
                </a:solidFill>
                <a:latin typeface="Roboto Condensed"/>
                <a:ea typeface="Roboto Condensed"/>
                <a:sym typeface="Roboto Condensed"/>
              </a:rPr>
              <a:t>	</a:t>
            </a:r>
            <a:r>
              <a:rPr lang="en-US" sz="3200" b="1" dirty="0" smtClean="0">
                <a:solidFill>
                  <a:srgbClr val="263248"/>
                </a:solidFill>
                <a:latin typeface="Roboto Condensed"/>
                <a:ea typeface="Roboto Condensed"/>
                <a:sym typeface="Roboto Condensed"/>
              </a:rPr>
              <a:t>Digit(0-2): 98.77%</a:t>
            </a:r>
            <a:endParaRPr lang="en-US" sz="3200" dirty="0" smtClean="0">
              <a:solidFill>
                <a:srgbClr val="263248"/>
              </a:solidFill>
              <a:latin typeface="Roboto Condensed"/>
              <a:ea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83452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/>
        </p:nvSpPr>
        <p:spPr>
          <a:xfrm>
            <a:off x="821575" y="753425"/>
            <a:ext cx="7708200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rgbClr val="1C4587"/>
                </a:solidFill>
              </a:rPr>
              <a:t>FAILING CASES</a:t>
            </a:r>
            <a:endParaRPr sz="3500" b="0" i="0" u="none" strike="noStrike" cap="none" dirty="0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13855" y="6614068"/>
            <a:ext cx="914400" cy="230100"/>
          </a:xfrm>
          <a:prstGeom prst="rect">
            <a:avLst/>
          </a:prstGeom>
          <a:solidFill>
            <a:srgbClr val="134560"/>
          </a:solidFill>
          <a:ln w="25400" cap="flat" cmpd="sng">
            <a:solidFill>
              <a:srgbClr val="1345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11293192" y="6515196"/>
            <a:ext cx="80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2000" b="1" i="0" u="none" strike="noStrike" cap="non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77" name="Shape 277"/>
          <p:cNvSpPr txBox="1"/>
          <p:nvPr/>
        </p:nvSpPr>
        <p:spPr>
          <a:xfrm>
            <a:off x="928255" y="2080385"/>
            <a:ext cx="3745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-US" sz="3200" b="1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</a:t>
            </a:r>
            <a:r>
              <a:rPr lang="en-US" sz="3200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and </a:t>
            </a:r>
            <a:r>
              <a:rPr lang="en-US" sz="3200" b="1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</a:t>
            </a:r>
            <a:endParaRPr sz="3200" b="1" dirty="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-US" sz="3200" b="1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 </a:t>
            </a:r>
            <a:r>
              <a:rPr lang="en-US" sz="3200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and </a:t>
            </a:r>
            <a:r>
              <a:rPr lang="en-US" sz="3200" b="1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</a:t>
            </a:r>
            <a:endParaRPr sz="3200" b="1" dirty="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-US" sz="3200" b="1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</a:t>
            </a:r>
            <a:r>
              <a:rPr lang="en-US" sz="3200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and </a:t>
            </a:r>
            <a:r>
              <a:rPr lang="en-US" sz="3200" b="1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</a:t>
            </a:r>
            <a:endParaRPr sz="3200" b="1" dirty="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-US" sz="3200" b="1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</a:t>
            </a:r>
            <a:r>
              <a:rPr lang="en-US" sz="3200" smtClean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3200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and </a:t>
            </a:r>
            <a:r>
              <a:rPr lang="en-US" sz="3200" b="1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</a:t>
            </a:r>
            <a:endParaRPr sz="3200" b="1" dirty="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-US" sz="3200" b="1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</a:t>
            </a:r>
            <a:r>
              <a:rPr lang="en-US" sz="3200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and </a:t>
            </a:r>
            <a:r>
              <a:rPr lang="en-US" sz="3200" b="1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</a:t>
            </a:r>
            <a:endParaRPr sz="3200" b="1" dirty="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-US" sz="3200" b="1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</a:t>
            </a:r>
            <a:r>
              <a:rPr lang="en-US" sz="3200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and </a:t>
            </a:r>
            <a:r>
              <a:rPr lang="en-US" sz="3200" b="1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 </a:t>
            </a:r>
            <a:r>
              <a:rPr lang="en-US" sz="3200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etc.</a:t>
            </a:r>
            <a:endParaRPr sz="3200" dirty="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4780215" y="3180185"/>
            <a:ext cx="529800" cy="4002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Shape 279"/>
          <p:cNvSpPr txBox="1"/>
          <p:nvPr/>
        </p:nvSpPr>
        <p:spPr>
          <a:xfrm>
            <a:off x="5478742" y="2504423"/>
            <a:ext cx="6215400" cy="23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May be interchanged sometimes for some </a:t>
            </a:r>
            <a:endParaRPr sz="3600" dirty="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valid reasons</a:t>
            </a:r>
            <a:endParaRPr sz="3600" b="1" dirty="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/>
        </p:nvSpPr>
        <p:spPr>
          <a:xfrm>
            <a:off x="821575" y="753425"/>
            <a:ext cx="7708200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rgbClr val="1C4587"/>
                </a:solidFill>
              </a:rPr>
              <a:t>FAILING </a:t>
            </a:r>
            <a:r>
              <a:rPr lang="en-US" sz="3500" dirty="0" smtClean="0">
                <a:solidFill>
                  <a:srgbClr val="1C4587"/>
                </a:solidFill>
              </a:rPr>
              <a:t>CASES (Cont.)</a:t>
            </a:r>
            <a:endParaRPr sz="3500" b="0" i="0" u="none" strike="noStrike" cap="none" dirty="0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13855" y="6614068"/>
            <a:ext cx="914400" cy="230100"/>
          </a:xfrm>
          <a:prstGeom prst="rect">
            <a:avLst/>
          </a:prstGeom>
          <a:solidFill>
            <a:srgbClr val="134560"/>
          </a:solidFill>
          <a:ln w="25400" cap="flat" cmpd="sng">
            <a:solidFill>
              <a:srgbClr val="1345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11293192" y="6515196"/>
            <a:ext cx="80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2000" b="1" i="0" u="none" strike="noStrike" cap="non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76" name="Shape 276"/>
          <p:cNvSpPr txBox="1"/>
          <p:nvPr/>
        </p:nvSpPr>
        <p:spPr>
          <a:xfrm>
            <a:off x="928250" y="1697525"/>
            <a:ext cx="9835500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Everything depends on </a:t>
            </a:r>
            <a:r>
              <a:rPr lang="en-US" sz="3600" b="1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Good Scanning !!</a:t>
            </a:r>
            <a:endParaRPr sz="3600" b="1" dirty="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58" y="3049555"/>
            <a:ext cx="2781596" cy="26204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873" y="3049554"/>
            <a:ext cx="2695127" cy="26204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736" y="3049554"/>
            <a:ext cx="2708193" cy="26204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665" y="3049554"/>
            <a:ext cx="2602574" cy="262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06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/>
        </p:nvSpPr>
        <p:spPr>
          <a:xfrm>
            <a:off x="821575" y="677225"/>
            <a:ext cx="7708200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1C4587"/>
                </a:solidFill>
              </a:rPr>
              <a:t>FUTURE WORKS</a:t>
            </a:r>
            <a:endParaRPr sz="3500" b="0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13855" y="6614068"/>
            <a:ext cx="914400" cy="230100"/>
          </a:xfrm>
          <a:prstGeom prst="rect">
            <a:avLst/>
          </a:prstGeom>
          <a:solidFill>
            <a:srgbClr val="134560"/>
          </a:solidFill>
          <a:ln w="25400" cap="flat" cmpd="sng">
            <a:solidFill>
              <a:srgbClr val="1345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11293192" y="6515196"/>
            <a:ext cx="80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2000" b="1" i="0" u="none" strike="noStrike" cap="non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7" name="Shape 287"/>
          <p:cNvSpPr txBox="1"/>
          <p:nvPr/>
        </p:nvSpPr>
        <p:spPr>
          <a:xfrm>
            <a:off x="928250" y="2043775"/>
            <a:ext cx="104262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-431800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3200"/>
              <a:buFont typeface="Roboto Condensed"/>
              <a:buChar char="▰"/>
            </a:pPr>
            <a:r>
              <a:rPr lang="en-US" sz="32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Achieve the actual goal, that means real time run and collect the data.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/>
        </p:nvSpPr>
        <p:spPr>
          <a:xfrm>
            <a:off x="4824575" y="2930275"/>
            <a:ext cx="3636000" cy="13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Thank You</a:t>
            </a:r>
            <a:endParaRPr sz="4000" b="1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3" name="Shape 293"/>
          <p:cNvSpPr/>
          <p:nvPr/>
        </p:nvSpPr>
        <p:spPr>
          <a:xfrm>
            <a:off x="13855" y="6614068"/>
            <a:ext cx="914400" cy="230077"/>
          </a:xfrm>
          <a:prstGeom prst="rect">
            <a:avLst/>
          </a:prstGeom>
          <a:solidFill>
            <a:srgbClr val="134560"/>
          </a:solidFill>
          <a:ln w="25400" cap="flat" cmpd="sng">
            <a:solidFill>
              <a:srgbClr val="1345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/>
        </p:nvSpPr>
        <p:spPr>
          <a:xfrm>
            <a:off x="2972400" y="1676400"/>
            <a:ext cx="6286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Questions and Suggestions ?</a:t>
            </a:r>
            <a:endParaRPr sz="4000" b="1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9" name="Shape 299"/>
          <p:cNvSpPr/>
          <p:nvPr/>
        </p:nvSpPr>
        <p:spPr>
          <a:xfrm>
            <a:off x="13855" y="6614068"/>
            <a:ext cx="914400" cy="230077"/>
          </a:xfrm>
          <a:prstGeom prst="rect">
            <a:avLst/>
          </a:prstGeom>
          <a:solidFill>
            <a:srgbClr val="134560"/>
          </a:solidFill>
          <a:ln w="25400" cap="flat" cmpd="sng">
            <a:solidFill>
              <a:srgbClr val="1345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/>
        </p:nvSpPr>
        <p:spPr>
          <a:xfrm>
            <a:off x="741825" y="631300"/>
            <a:ext cx="5387400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1C4587"/>
                </a:solidFill>
              </a:rPr>
              <a:t>WHY ?</a:t>
            </a:r>
            <a:endParaRPr sz="3500" b="0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13855" y="6614068"/>
            <a:ext cx="914400" cy="230100"/>
          </a:xfrm>
          <a:prstGeom prst="rect">
            <a:avLst/>
          </a:prstGeom>
          <a:solidFill>
            <a:srgbClr val="134560"/>
          </a:solidFill>
          <a:ln w="25400" cap="flat" cmpd="sng">
            <a:solidFill>
              <a:srgbClr val="1345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Shape 109"/>
          <p:cNvSpPr/>
          <p:nvPr/>
        </p:nvSpPr>
        <p:spPr>
          <a:xfrm>
            <a:off x="11293192" y="6515196"/>
            <a:ext cx="80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2000" b="1" i="0" u="none" strike="noStrike" cap="non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741825" y="783700"/>
            <a:ext cx="11112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Main purpose is to collect data and prepare a character dataset.</a:t>
            </a:r>
            <a:endParaRPr sz="3600"/>
          </a:p>
        </p:txBody>
      </p:sp>
      <p:sp>
        <p:nvSpPr>
          <p:cNvPr id="111" name="Shape 111"/>
          <p:cNvSpPr txBox="1"/>
          <p:nvPr/>
        </p:nvSpPr>
        <p:spPr>
          <a:xfrm>
            <a:off x="1537850" y="2027625"/>
            <a:ext cx="109257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1" indent="-431800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3200"/>
              <a:buFont typeface="Roboto Condensed"/>
              <a:buChar char="▰"/>
            </a:pPr>
            <a:r>
              <a:rPr lang="en-US" sz="32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176 characters (Capital alphabets and digits)</a:t>
            </a:r>
            <a:endParaRPr sz="320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2" name="Shape 112"/>
          <p:cNvSpPr txBox="1"/>
          <p:nvPr/>
        </p:nvSpPr>
        <p:spPr>
          <a:xfrm>
            <a:off x="1537850" y="2967675"/>
            <a:ext cx="76902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31800" rtl="0">
              <a:spcBef>
                <a:spcPts val="1000"/>
              </a:spcBef>
              <a:spcAft>
                <a:spcPts val="0"/>
              </a:spcAft>
              <a:buClr>
                <a:srgbClr val="134F5C"/>
              </a:buClr>
              <a:buSzPts val="3200"/>
              <a:buFont typeface="Roboto Condensed"/>
              <a:buChar char="▰"/>
            </a:pPr>
            <a:r>
              <a:rPr lang="en-US" sz="32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3 images</a:t>
            </a:r>
            <a:endParaRPr>
              <a:solidFill>
                <a:schemeClr val="dk1"/>
              </a:solidFill>
            </a:endParaRPr>
          </a:p>
          <a:p>
            <a:pPr marL="914400" lvl="1" indent="-431800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200"/>
              <a:buFont typeface="Roboto Condensed"/>
              <a:buChar char="▻"/>
            </a:pPr>
            <a:r>
              <a:rPr lang="en-US" sz="32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 photo</a:t>
            </a:r>
            <a:endParaRPr sz="320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1" indent="-431800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200"/>
              <a:buFont typeface="Roboto Condensed"/>
              <a:buChar char="▻"/>
            </a:pPr>
            <a:r>
              <a:rPr lang="en-US" sz="32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 signature</a:t>
            </a:r>
            <a:endParaRPr sz="320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1" indent="-431800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200"/>
              <a:buFont typeface="Roboto Condensed"/>
              <a:buChar char="▻"/>
            </a:pPr>
            <a:r>
              <a:rPr lang="en-US" sz="32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 date</a:t>
            </a:r>
            <a:endParaRPr sz="320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3" name="Shape 113"/>
          <p:cNvSpPr txBox="1"/>
          <p:nvPr/>
        </p:nvSpPr>
        <p:spPr>
          <a:xfrm>
            <a:off x="1524000" y="5630725"/>
            <a:ext cx="4291500" cy="7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From a single form !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/>
        </p:nvSpPr>
        <p:spPr>
          <a:xfrm>
            <a:off x="894225" y="402700"/>
            <a:ext cx="5387400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1C4587"/>
                </a:solidFill>
              </a:rPr>
              <a:t>METHODOLOGY</a:t>
            </a:r>
            <a:endParaRPr sz="3500" b="0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13855" y="6614068"/>
            <a:ext cx="914400" cy="230100"/>
          </a:xfrm>
          <a:prstGeom prst="rect">
            <a:avLst/>
          </a:prstGeom>
          <a:solidFill>
            <a:srgbClr val="134560"/>
          </a:solidFill>
          <a:ln w="25400" cap="flat" cmpd="sng">
            <a:solidFill>
              <a:srgbClr val="1345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11293192" y="6515196"/>
            <a:ext cx="80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2000" b="1" i="0" u="none" strike="noStrike" cap="non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1171275" y="1883375"/>
            <a:ext cx="1861200" cy="1053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Input (Form)</a:t>
            </a:r>
            <a:endParaRPr sz="3000"/>
          </a:p>
        </p:txBody>
      </p:sp>
      <p:sp>
        <p:nvSpPr>
          <p:cNvPr id="122" name="Shape 122"/>
          <p:cNvSpPr/>
          <p:nvPr/>
        </p:nvSpPr>
        <p:spPr>
          <a:xfrm>
            <a:off x="3473763" y="1581125"/>
            <a:ext cx="2711400" cy="16575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Cropping and </a:t>
            </a:r>
            <a:r>
              <a:rPr lang="en-US" sz="3000">
                <a:solidFill>
                  <a:schemeClr val="dk1"/>
                </a:solidFill>
              </a:rPr>
              <a:t>Aligning</a:t>
            </a:r>
            <a:endParaRPr sz="3000"/>
          </a:p>
        </p:txBody>
      </p:sp>
      <p:sp>
        <p:nvSpPr>
          <p:cNvPr id="123" name="Shape 123"/>
          <p:cNvSpPr/>
          <p:nvPr/>
        </p:nvSpPr>
        <p:spPr>
          <a:xfrm>
            <a:off x="6639000" y="1762475"/>
            <a:ext cx="2163900" cy="12948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Cell Extraction </a:t>
            </a:r>
            <a:endParaRPr sz="3000"/>
          </a:p>
        </p:txBody>
      </p:sp>
      <p:sp>
        <p:nvSpPr>
          <p:cNvPr id="124" name="Shape 124"/>
          <p:cNvSpPr/>
          <p:nvPr/>
        </p:nvSpPr>
        <p:spPr>
          <a:xfrm>
            <a:off x="7912700" y="3494175"/>
            <a:ext cx="2791500" cy="12948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Preprocessing</a:t>
            </a:r>
            <a:endParaRPr sz="3000"/>
          </a:p>
        </p:txBody>
      </p:sp>
      <p:sp>
        <p:nvSpPr>
          <p:cNvPr id="125" name="Shape 125"/>
          <p:cNvSpPr/>
          <p:nvPr/>
        </p:nvSpPr>
        <p:spPr>
          <a:xfrm>
            <a:off x="4524575" y="3514800"/>
            <a:ext cx="2791500" cy="12948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Feature Extraction</a:t>
            </a:r>
            <a:endParaRPr sz="3000"/>
          </a:p>
        </p:txBody>
      </p:sp>
      <p:sp>
        <p:nvSpPr>
          <p:cNvPr id="126" name="Shape 126"/>
          <p:cNvSpPr/>
          <p:nvPr/>
        </p:nvSpPr>
        <p:spPr>
          <a:xfrm>
            <a:off x="1162700" y="3514800"/>
            <a:ext cx="2791500" cy="12948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Feeding the trained model</a:t>
            </a:r>
            <a:endParaRPr sz="3000"/>
          </a:p>
        </p:txBody>
      </p:sp>
      <p:sp>
        <p:nvSpPr>
          <p:cNvPr id="127" name="Shape 127"/>
          <p:cNvSpPr/>
          <p:nvPr/>
        </p:nvSpPr>
        <p:spPr>
          <a:xfrm>
            <a:off x="3524900" y="5221975"/>
            <a:ext cx="2305200" cy="9591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Predictions</a:t>
            </a:r>
            <a:endParaRPr sz="3000"/>
          </a:p>
        </p:txBody>
      </p:sp>
      <p:sp>
        <p:nvSpPr>
          <p:cNvPr id="128" name="Shape 128"/>
          <p:cNvSpPr/>
          <p:nvPr/>
        </p:nvSpPr>
        <p:spPr>
          <a:xfrm>
            <a:off x="6391200" y="5190925"/>
            <a:ext cx="2305200" cy="9591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Text File</a:t>
            </a:r>
            <a:endParaRPr sz="3000"/>
          </a:p>
        </p:txBody>
      </p:sp>
      <p:cxnSp>
        <p:nvCxnSpPr>
          <p:cNvPr id="129" name="Shape 129"/>
          <p:cNvCxnSpPr>
            <a:stCxn id="121" idx="3"/>
            <a:endCxn id="122" idx="1"/>
          </p:cNvCxnSpPr>
          <p:nvPr/>
        </p:nvCxnSpPr>
        <p:spPr>
          <a:xfrm>
            <a:off x="3032475" y="2409875"/>
            <a:ext cx="4413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30" name="Shape 130"/>
          <p:cNvCxnSpPr>
            <a:stCxn id="122" idx="3"/>
            <a:endCxn id="123" idx="1"/>
          </p:cNvCxnSpPr>
          <p:nvPr/>
        </p:nvCxnSpPr>
        <p:spPr>
          <a:xfrm>
            <a:off x="6185163" y="2409875"/>
            <a:ext cx="453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31" name="Shape 131"/>
          <p:cNvCxnSpPr>
            <a:stCxn id="124" idx="1"/>
            <a:endCxn id="125" idx="3"/>
          </p:cNvCxnSpPr>
          <p:nvPr/>
        </p:nvCxnSpPr>
        <p:spPr>
          <a:xfrm flipH="1">
            <a:off x="7316000" y="4141575"/>
            <a:ext cx="596700" cy="207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32" name="Shape 132"/>
          <p:cNvCxnSpPr>
            <a:stCxn id="125" idx="1"/>
            <a:endCxn id="126" idx="3"/>
          </p:cNvCxnSpPr>
          <p:nvPr/>
        </p:nvCxnSpPr>
        <p:spPr>
          <a:xfrm rot="10800000">
            <a:off x="3954275" y="4162200"/>
            <a:ext cx="5703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33" name="Shape 133"/>
          <p:cNvCxnSpPr>
            <a:stCxn id="127" idx="3"/>
            <a:endCxn id="128" idx="1"/>
          </p:cNvCxnSpPr>
          <p:nvPr/>
        </p:nvCxnSpPr>
        <p:spPr>
          <a:xfrm rot="10800000" flipH="1">
            <a:off x="5830100" y="5670625"/>
            <a:ext cx="561000" cy="30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34" name="Shape 134"/>
          <p:cNvCxnSpPr>
            <a:stCxn id="123" idx="3"/>
            <a:endCxn id="124" idx="0"/>
          </p:cNvCxnSpPr>
          <p:nvPr/>
        </p:nvCxnSpPr>
        <p:spPr>
          <a:xfrm>
            <a:off x="8802900" y="2409875"/>
            <a:ext cx="505500" cy="1084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35" name="Shape 135"/>
          <p:cNvCxnSpPr>
            <a:stCxn id="126" idx="2"/>
            <a:endCxn id="127" idx="1"/>
          </p:cNvCxnSpPr>
          <p:nvPr/>
        </p:nvCxnSpPr>
        <p:spPr>
          <a:xfrm>
            <a:off x="2558450" y="4809600"/>
            <a:ext cx="966600" cy="891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/>
        </p:nvSpPr>
        <p:spPr>
          <a:xfrm>
            <a:off x="987600" y="2352625"/>
            <a:ext cx="5022600" cy="33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3200"/>
              <a:buFont typeface="Roboto Condensed"/>
              <a:buChar char="▰"/>
            </a:pPr>
            <a:r>
              <a:rPr lang="en-US" sz="32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Should be </a:t>
            </a:r>
            <a:r>
              <a:rPr lang="en-US" sz="32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Color Printed</a:t>
            </a:r>
            <a:endParaRPr sz="3200" b="1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1" indent="-431800" rtl="0">
              <a:spcBef>
                <a:spcPts val="0"/>
              </a:spcBef>
              <a:spcAft>
                <a:spcPts val="0"/>
              </a:spcAft>
              <a:buClr>
                <a:srgbClr val="263248"/>
              </a:buClr>
              <a:buSzPts val="3200"/>
              <a:buFont typeface="Roboto Condensed"/>
              <a:buChar char="▰"/>
            </a:pPr>
            <a:r>
              <a:rPr lang="en-US" sz="32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Should be scanned by </a:t>
            </a:r>
            <a:endParaRPr sz="320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CamScanner without flash</a:t>
            </a:r>
            <a:endParaRPr sz="3200" b="1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marR="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48"/>
              </a:buClr>
              <a:buSzPts val="3200"/>
              <a:buFont typeface="Roboto Condensed"/>
              <a:buChar char="▰"/>
            </a:pPr>
            <a:r>
              <a:rPr lang="en-US" sz="32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 </a:t>
            </a:r>
            <a:r>
              <a:rPr lang="en-US" sz="32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background</a:t>
            </a:r>
            <a:r>
              <a:rPr lang="en-US" sz="32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is allowed</a:t>
            </a:r>
            <a:endParaRPr sz="320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marR="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48"/>
              </a:buClr>
              <a:buSzPts val="3200"/>
              <a:buFont typeface="Roboto Condensed"/>
              <a:buChar char="▰"/>
            </a:pPr>
            <a:r>
              <a:rPr lang="en-US" sz="32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 should be </a:t>
            </a:r>
            <a:r>
              <a:rPr lang="en-US" sz="32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Portrait</a:t>
            </a:r>
            <a:endParaRPr sz="3200" b="1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1" name="Shape 141"/>
          <p:cNvSpPr txBox="1"/>
          <p:nvPr/>
        </p:nvSpPr>
        <p:spPr>
          <a:xfrm>
            <a:off x="821575" y="753425"/>
            <a:ext cx="7708200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1C4587"/>
                </a:solidFill>
              </a:rPr>
              <a:t>FORM SPECIFICATION</a:t>
            </a:r>
            <a:endParaRPr sz="3500" b="0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13855" y="6614068"/>
            <a:ext cx="914400" cy="230100"/>
          </a:xfrm>
          <a:prstGeom prst="rect">
            <a:avLst/>
          </a:prstGeom>
          <a:solidFill>
            <a:srgbClr val="134560"/>
          </a:solidFill>
          <a:ln w="25400" cap="flat" cmpd="sng">
            <a:solidFill>
              <a:srgbClr val="1345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Shape 143"/>
          <p:cNvSpPr/>
          <p:nvPr/>
        </p:nvSpPr>
        <p:spPr>
          <a:xfrm>
            <a:off x="11293192" y="6515196"/>
            <a:ext cx="80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2000" b="1" i="0" u="none" strike="noStrike" cap="non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0375" y="326500"/>
            <a:ext cx="4382827" cy="6211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/>
        </p:nvSpPr>
        <p:spPr>
          <a:xfrm>
            <a:off x="987600" y="1743025"/>
            <a:ext cx="79440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3200"/>
              <a:buFont typeface="Roboto Condensed"/>
              <a:buChar char="▰"/>
            </a:pPr>
            <a:r>
              <a:rPr lang="en-US" sz="3200" b="0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32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Detecting the Markers</a:t>
            </a:r>
            <a:endParaRPr sz="32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0" name="Shape 150"/>
          <p:cNvSpPr txBox="1"/>
          <p:nvPr/>
        </p:nvSpPr>
        <p:spPr>
          <a:xfrm>
            <a:off x="821575" y="448625"/>
            <a:ext cx="7708200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1C4587"/>
                </a:solidFill>
              </a:rPr>
              <a:t>CROPPING AND ALIGNING</a:t>
            </a:r>
            <a:endParaRPr sz="3500" b="0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13855" y="6614068"/>
            <a:ext cx="914400" cy="230100"/>
          </a:xfrm>
          <a:prstGeom prst="rect">
            <a:avLst/>
          </a:prstGeom>
          <a:solidFill>
            <a:srgbClr val="134560"/>
          </a:solidFill>
          <a:ln w="25400" cap="flat" cmpd="sng">
            <a:solidFill>
              <a:srgbClr val="1345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11293192" y="6515196"/>
            <a:ext cx="80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2000" b="1" i="0" u="none" strike="noStrike" cap="non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53" name="Shape 153"/>
          <p:cNvPicPr preferRelativeResize="0"/>
          <p:nvPr/>
        </p:nvPicPr>
        <p:blipFill rotWithShape="1">
          <a:blip r:embed="rId3">
            <a:alphaModFix/>
          </a:blip>
          <a:srcRect b="67722"/>
          <a:stretch/>
        </p:blipFill>
        <p:spPr>
          <a:xfrm>
            <a:off x="1038779" y="2868668"/>
            <a:ext cx="4623022" cy="2323532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/>
          <p:nvPr/>
        </p:nvSpPr>
        <p:spPr>
          <a:xfrm>
            <a:off x="907324" y="2625265"/>
            <a:ext cx="845400" cy="9912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Shape 155"/>
          <p:cNvSpPr/>
          <p:nvPr/>
        </p:nvSpPr>
        <p:spPr>
          <a:xfrm>
            <a:off x="5012350" y="2609475"/>
            <a:ext cx="845400" cy="9912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/>
          <p:nvPr/>
        </p:nvSpPr>
        <p:spPr>
          <a:xfrm>
            <a:off x="6328200" y="1903200"/>
            <a:ext cx="5762700" cy="1620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Shape 157"/>
          <p:cNvSpPr txBox="1"/>
          <p:nvPr/>
        </p:nvSpPr>
        <p:spPr>
          <a:xfrm>
            <a:off x="6429300" y="2547963"/>
            <a:ext cx="5661600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lvl="1" indent="-431800" rtl="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3200"/>
              <a:buFont typeface="Roboto Condensed"/>
              <a:buChar char="▻"/>
            </a:pPr>
            <a:r>
              <a:rPr lang="en-US" sz="32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Different Image Scenarios</a:t>
            </a:r>
            <a:endParaRPr/>
          </a:p>
        </p:txBody>
      </p:sp>
      <p:sp>
        <p:nvSpPr>
          <p:cNvPr id="158" name="Shape 158"/>
          <p:cNvSpPr txBox="1"/>
          <p:nvPr/>
        </p:nvSpPr>
        <p:spPr>
          <a:xfrm>
            <a:off x="6429300" y="2125563"/>
            <a:ext cx="4162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Blob Detector Fails ! </a:t>
            </a:r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6328200" y="3835900"/>
            <a:ext cx="5762700" cy="2240700"/>
          </a:xfrm>
          <a:prstGeom prst="rect">
            <a:avLst/>
          </a:prstGeom>
          <a:solidFill>
            <a:srgbClr val="134F5C"/>
          </a:solidFill>
          <a:ln w="9525" cap="flat" cmpd="sng">
            <a:solidFill>
              <a:srgbClr val="FCE5C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Shape 160"/>
          <p:cNvSpPr txBox="1"/>
          <p:nvPr/>
        </p:nvSpPr>
        <p:spPr>
          <a:xfrm>
            <a:off x="6826200" y="3767700"/>
            <a:ext cx="5573700" cy="22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Minimum average pixel </a:t>
            </a:r>
            <a:endParaRPr sz="3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value works !!</a:t>
            </a:r>
            <a:endParaRPr sz="3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1" indent="-431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Condensed"/>
              <a:buChar char="▻"/>
            </a:pPr>
            <a:r>
              <a:rPr lang="en-US" sz="3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Dynamic Programming</a:t>
            </a:r>
            <a:endParaRPr sz="3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1" indent="-431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Condensed"/>
              <a:buChar char="▻"/>
            </a:pPr>
            <a:r>
              <a:rPr lang="en-US" sz="3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Convex Hull</a:t>
            </a:r>
            <a:endParaRPr sz="32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/>
        </p:nvSpPr>
        <p:spPr>
          <a:xfrm>
            <a:off x="530400" y="2733625"/>
            <a:ext cx="5809800" cy="16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Perspective Transformation </a:t>
            </a:r>
            <a:endParaRPr sz="360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after cropping</a:t>
            </a:r>
            <a:endParaRPr sz="36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6" name="Shape 166"/>
          <p:cNvSpPr txBox="1"/>
          <p:nvPr/>
        </p:nvSpPr>
        <p:spPr>
          <a:xfrm>
            <a:off x="821575" y="448625"/>
            <a:ext cx="7708200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1C4587"/>
                </a:solidFill>
              </a:rPr>
              <a:t>CROPPING AND ALIGNING</a:t>
            </a:r>
            <a:endParaRPr sz="3500" b="0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13855" y="6614068"/>
            <a:ext cx="914400" cy="230100"/>
          </a:xfrm>
          <a:prstGeom prst="rect">
            <a:avLst/>
          </a:prstGeom>
          <a:solidFill>
            <a:srgbClr val="134560"/>
          </a:solidFill>
          <a:ln w="25400" cap="flat" cmpd="sng">
            <a:solidFill>
              <a:srgbClr val="1345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11293192" y="6515196"/>
            <a:ext cx="80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2000" b="1" i="0" u="none" strike="noStrike" cap="non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69" name="Shape 169"/>
          <p:cNvPicPr preferRelativeResize="0"/>
          <p:nvPr/>
        </p:nvPicPr>
        <p:blipFill rotWithShape="1">
          <a:blip r:embed="rId3">
            <a:alphaModFix/>
          </a:blip>
          <a:srcRect l="7438" t="3024" r="3790" b="2171"/>
          <a:stretch/>
        </p:blipFill>
        <p:spPr>
          <a:xfrm>
            <a:off x="7236475" y="514725"/>
            <a:ext cx="3890749" cy="5889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/>
        </p:nvSpPr>
        <p:spPr>
          <a:xfrm>
            <a:off x="821575" y="448625"/>
            <a:ext cx="7708200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1C4587"/>
                </a:solidFill>
              </a:rPr>
              <a:t>CELL EXTRACTION</a:t>
            </a:r>
            <a:endParaRPr sz="3500" b="0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13855" y="6614068"/>
            <a:ext cx="914400" cy="230100"/>
          </a:xfrm>
          <a:prstGeom prst="rect">
            <a:avLst/>
          </a:prstGeom>
          <a:solidFill>
            <a:srgbClr val="134560"/>
          </a:solidFill>
          <a:ln w="25400" cap="flat" cmpd="sng">
            <a:solidFill>
              <a:srgbClr val="1345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11293192" y="6515196"/>
            <a:ext cx="80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2000" b="1" i="0" u="none" strike="noStrike" cap="non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77" name="Shape 177"/>
          <p:cNvPicPr preferRelativeResize="0"/>
          <p:nvPr/>
        </p:nvPicPr>
        <p:blipFill rotWithShape="1">
          <a:blip r:embed="rId3">
            <a:alphaModFix/>
          </a:blip>
          <a:srcRect l="8632" t="45373" r="5301" b="51157"/>
          <a:stretch/>
        </p:blipFill>
        <p:spPr>
          <a:xfrm>
            <a:off x="948350" y="5030700"/>
            <a:ext cx="10621522" cy="93812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 txBox="1"/>
          <p:nvPr/>
        </p:nvSpPr>
        <p:spPr>
          <a:xfrm>
            <a:off x="928250" y="1728325"/>
            <a:ext cx="5339400" cy="19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-431800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3200"/>
              <a:buFont typeface="Roboto Condensed"/>
              <a:buChar char="▰"/>
            </a:pPr>
            <a:r>
              <a:rPr lang="en-US" sz="32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Top Left and Bottom Right Corners finding for </a:t>
            </a:r>
            <a:r>
              <a:rPr lang="en-US" sz="3200" b="1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16 rows</a:t>
            </a:r>
            <a:endParaRPr sz="320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1" indent="-431800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3200"/>
              <a:buFont typeface="Roboto Condensed"/>
              <a:buChar char="▰"/>
            </a:pPr>
            <a:r>
              <a:rPr lang="en-US" sz="32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Cropping the rows</a:t>
            </a:r>
            <a:endParaRPr sz="320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9" name="Shape 179"/>
          <p:cNvSpPr txBox="1"/>
          <p:nvPr/>
        </p:nvSpPr>
        <p:spPr>
          <a:xfrm>
            <a:off x="6587000" y="1334250"/>
            <a:ext cx="5495400" cy="26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1" indent="-431800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3200"/>
              <a:buFont typeface="Roboto Condensed"/>
              <a:buChar char="▰"/>
            </a:pPr>
            <a:r>
              <a:rPr lang="en-US" sz="32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Extracting each cell by splitting each row into 14 (columns) parts</a:t>
            </a:r>
            <a:endParaRPr sz="320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1" indent="-431800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3200"/>
              <a:buFont typeface="Roboto Condensed"/>
              <a:buChar char="▰"/>
            </a:pPr>
            <a:r>
              <a:rPr lang="en-US" sz="32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Removing unnecessary cells</a:t>
            </a:r>
            <a:endParaRPr sz="320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80" name="Shape 180"/>
          <p:cNvCxnSpPr/>
          <p:nvPr/>
        </p:nvCxnSpPr>
        <p:spPr>
          <a:xfrm>
            <a:off x="1741000" y="4725400"/>
            <a:ext cx="0" cy="1529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Shape 181"/>
          <p:cNvCxnSpPr/>
          <p:nvPr/>
        </p:nvCxnSpPr>
        <p:spPr>
          <a:xfrm>
            <a:off x="2503000" y="4725400"/>
            <a:ext cx="0" cy="1529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Shape 182"/>
          <p:cNvCxnSpPr/>
          <p:nvPr/>
        </p:nvCxnSpPr>
        <p:spPr>
          <a:xfrm>
            <a:off x="3265000" y="4725400"/>
            <a:ext cx="0" cy="1529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Shape 183"/>
          <p:cNvCxnSpPr/>
          <p:nvPr/>
        </p:nvCxnSpPr>
        <p:spPr>
          <a:xfrm>
            <a:off x="4027000" y="4725400"/>
            <a:ext cx="0" cy="1529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Shape 184"/>
          <p:cNvSpPr/>
          <p:nvPr/>
        </p:nvSpPr>
        <p:spPr>
          <a:xfrm>
            <a:off x="1195975" y="4558875"/>
            <a:ext cx="242100" cy="333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Shape 185"/>
          <p:cNvSpPr/>
          <p:nvPr/>
        </p:nvSpPr>
        <p:spPr>
          <a:xfrm>
            <a:off x="2034175" y="4558875"/>
            <a:ext cx="242100" cy="333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Shape 186"/>
          <p:cNvSpPr/>
          <p:nvPr/>
        </p:nvSpPr>
        <p:spPr>
          <a:xfrm>
            <a:off x="7977775" y="4558875"/>
            <a:ext cx="242100" cy="333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Shape 187"/>
          <p:cNvSpPr/>
          <p:nvPr/>
        </p:nvSpPr>
        <p:spPr>
          <a:xfrm>
            <a:off x="8815975" y="4558875"/>
            <a:ext cx="242100" cy="333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10263775" y="4558875"/>
            <a:ext cx="242100" cy="333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/>
        </p:nvSpPr>
        <p:spPr>
          <a:xfrm>
            <a:off x="821575" y="372425"/>
            <a:ext cx="7708200" cy="8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1C4587"/>
                </a:solidFill>
              </a:rPr>
              <a:t>PREPROCESSING</a:t>
            </a:r>
            <a:endParaRPr sz="3500" b="0" i="0" u="none" strike="noStrike" cap="none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Shape 194"/>
          <p:cNvSpPr/>
          <p:nvPr/>
        </p:nvSpPr>
        <p:spPr>
          <a:xfrm>
            <a:off x="13855" y="6614068"/>
            <a:ext cx="914400" cy="230100"/>
          </a:xfrm>
          <a:prstGeom prst="rect">
            <a:avLst/>
          </a:prstGeom>
          <a:solidFill>
            <a:srgbClr val="134560"/>
          </a:solidFill>
          <a:ln w="25400" cap="flat" cmpd="sng">
            <a:solidFill>
              <a:srgbClr val="1345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11293192" y="6515196"/>
            <a:ext cx="80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82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2000" b="1" i="0" u="none" strike="noStrike" cap="non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250" y="1372200"/>
            <a:ext cx="3219450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6575" y="1391250"/>
            <a:ext cx="3219450" cy="20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8700" y="1391250"/>
            <a:ext cx="3200400" cy="20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90800" y="4063625"/>
            <a:ext cx="1724025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68700" y="4077913"/>
            <a:ext cx="2085975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76825" y="4049350"/>
            <a:ext cx="2114550" cy="21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09250" y="4326550"/>
            <a:ext cx="1613838" cy="16138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" name="Shape 203"/>
          <p:cNvCxnSpPr>
            <a:stCxn id="196" idx="3"/>
            <a:endCxn id="197" idx="1"/>
          </p:cNvCxnSpPr>
          <p:nvPr/>
        </p:nvCxnSpPr>
        <p:spPr>
          <a:xfrm>
            <a:off x="4147700" y="2434238"/>
            <a:ext cx="508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4" name="Shape 204"/>
          <p:cNvCxnSpPr>
            <a:stCxn id="197" idx="3"/>
            <a:endCxn id="198" idx="1"/>
          </p:cNvCxnSpPr>
          <p:nvPr/>
        </p:nvCxnSpPr>
        <p:spPr>
          <a:xfrm>
            <a:off x="7876025" y="2434238"/>
            <a:ext cx="4326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5" name="Shape 205"/>
          <p:cNvCxnSpPr>
            <a:stCxn id="199" idx="1"/>
            <a:endCxn id="200" idx="3"/>
          </p:cNvCxnSpPr>
          <p:nvPr/>
        </p:nvCxnSpPr>
        <p:spPr>
          <a:xfrm rot="10800000">
            <a:off x="8554700" y="5125663"/>
            <a:ext cx="5361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6" name="Shape 206"/>
          <p:cNvCxnSpPr>
            <a:stCxn id="200" idx="1"/>
            <a:endCxn id="201" idx="3"/>
          </p:cNvCxnSpPr>
          <p:nvPr/>
        </p:nvCxnSpPr>
        <p:spPr>
          <a:xfrm rot="10800000">
            <a:off x="5791300" y="5125663"/>
            <a:ext cx="6774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7" name="Shape 207"/>
          <p:cNvCxnSpPr>
            <a:stCxn id="201" idx="1"/>
            <a:endCxn id="202" idx="3"/>
          </p:cNvCxnSpPr>
          <p:nvPr/>
        </p:nvCxnSpPr>
        <p:spPr>
          <a:xfrm flipH="1">
            <a:off x="2923225" y="5125675"/>
            <a:ext cx="753600" cy="7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8" name="Shape 208"/>
          <p:cNvCxnSpPr>
            <a:stCxn id="198" idx="2"/>
            <a:endCxn id="199" idx="0"/>
          </p:cNvCxnSpPr>
          <p:nvPr/>
        </p:nvCxnSpPr>
        <p:spPr>
          <a:xfrm>
            <a:off x="9908900" y="3477225"/>
            <a:ext cx="43800" cy="586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9" name="Shape 209"/>
          <p:cNvSpPr txBox="1"/>
          <p:nvPr/>
        </p:nvSpPr>
        <p:spPr>
          <a:xfrm>
            <a:off x="1356325" y="3387250"/>
            <a:ext cx="23967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Initial</a:t>
            </a:r>
            <a:endParaRPr sz="2000"/>
          </a:p>
        </p:txBody>
      </p:sp>
      <p:sp>
        <p:nvSpPr>
          <p:cNvPr id="210" name="Shape 210"/>
          <p:cNvSpPr txBox="1"/>
          <p:nvPr/>
        </p:nvSpPr>
        <p:spPr>
          <a:xfrm>
            <a:off x="4251350" y="3387250"/>
            <a:ext cx="53301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Denoised &amp; Border Removed</a:t>
            </a:r>
            <a:endParaRPr sz="2000"/>
          </a:p>
        </p:txBody>
      </p:sp>
      <p:sp>
        <p:nvSpPr>
          <p:cNvPr id="211" name="Shape 211"/>
          <p:cNvSpPr txBox="1"/>
          <p:nvPr/>
        </p:nvSpPr>
        <p:spPr>
          <a:xfrm>
            <a:off x="9680300" y="3343875"/>
            <a:ext cx="23967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Thresholded</a:t>
            </a:r>
            <a:endParaRPr sz="2000"/>
          </a:p>
        </p:txBody>
      </p:sp>
      <p:sp>
        <p:nvSpPr>
          <p:cNvPr id="212" name="Shape 212"/>
          <p:cNvSpPr txBox="1"/>
          <p:nvPr/>
        </p:nvSpPr>
        <p:spPr>
          <a:xfrm>
            <a:off x="9048900" y="6028175"/>
            <a:ext cx="23967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Cropped</a:t>
            </a:r>
            <a:endParaRPr sz="2000"/>
          </a:p>
        </p:txBody>
      </p:sp>
      <p:sp>
        <p:nvSpPr>
          <p:cNvPr id="213" name="Shape 213"/>
          <p:cNvSpPr txBox="1"/>
          <p:nvPr/>
        </p:nvSpPr>
        <p:spPr>
          <a:xfrm>
            <a:off x="6541938" y="6028175"/>
            <a:ext cx="23967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Middled</a:t>
            </a:r>
            <a:endParaRPr sz="2000"/>
          </a:p>
        </p:txBody>
      </p:sp>
      <p:sp>
        <p:nvSpPr>
          <p:cNvPr id="214" name="Shape 214"/>
          <p:cNvSpPr txBox="1"/>
          <p:nvPr/>
        </p:nvSpPr>
        <p:spPr>
          <a:xfrm>
            <a:off x="3764350" y="6057400"/>
            <a:ext cx="23967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Inverted</a:t>
            </a:r>
            <a:endParaRPr sz="2000"/>
          </a:p>
        </p:txBody>
      </p:sp>
      <p:sp>
        <p:nvSpPr>
          <p:cNvPr id="215" name="Shape 215"/>
          <p:cNvSpPr txBox="1"/>
          <p:nvPr/>
        </p:nvSpPr>
        <p:spPr>
          <a:xfrm>
            <a:off x="721250" y="5929300"/>
            <a:ext cx="28854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Resized (28 X 28)</a:t>
            </a: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568</Words>
  <Application>Microsoft Office PowerPoint</Application>
  <PresentationFormat>Widescreen</PresentationFormat>
  <Paragraphs>186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Roboto Condensed Light</vt:lpstr>
      <vt:lpstr>Arial</vt:lpstr>
      <vt:lpstr>Roboto Condensed</vt:lpstr>
      <vt:lpstr>Diseño predeterminado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Arnab Sen Sharma</cp:lastModifiedBy>
  <cp:revision>61</cp:revision>
  <dcterms:modified xsi:type="dcterms:W3CDTF">2018-03-28T21:46:36Z</dcterms:modified>
</cp:coreProperties>
</file>